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30" r:id="rId2"/>
    <p:sldId id="309" r:id="rId3"/>
    <p:sldId id="310" r:id="rId4"/>
    <p:sldId id="311" r:id="rId5"/>
    <p:sldId id="312" r:id="rId6"/>
    <p:sldId id="313" r:id="rId7"/>
    <p:sldId id="328" r:id="rId8"/>
    <p:sldId id="314" r:id="rId9"/>
    <p:sldId id="316" r:id="rId10"/>
    <p:sldId id="318" r:id="rId11"/>
    <p:sldId id="320" r:id="rId12"/>
    <p:sldId id="321" r:id="rId13"/>
    <p:sldId id="329" r:id="rId14"/>
    <p:sldId id="322" r:id="rId15"/>
    <p:sldId id="323" r:id="rId16"/>
    <p:sldId id="324" r:id="rId17"/>
    <p:sldId id="325" r:id="rId18"/>
    <p:sldId id="326" r:id="rId19"/>
    <p:sldId id="327" r:id="rId20"/>
    <p:sldId id="278" r:id="rId21"/>
    <p:sldId id="283" r:id="rId22"/>
    <p:sldId id="285" r:id="rId23"/>
    <p:sldId id="286" r:id="rId24"/>
    <p:sldId id="281" r:id="rId25"/>
    <p:sldId id="277" r:id="rId26"/>
    <p:sldId id="288" r:id="rId27"/>
    <p:sldId id="294" r:id="rId28"/>
    <p:sldId id="295" r:id="rId29"/>
    <p:sldId id="299" r:id="rId30"/>
    <p:sldId id="297" r:id="rId31"/>
    <p:sldId id="290" r:id="rId32"/>
    <p:sldId id="303" r:id="rId33"/>
    <p:sldId id="300" r:id="rId34"/>
    <p:sldId id="302" r:id="rId35"/>
    <p:sldId id="301" r:id="rId36"/>
    <p:sldId id="304" r:id="rId37"/>
    <p:sldId id="306" r:id="rId38"/>
    <p:sldId id="308" r:id="rId3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90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6EBBA-BFA2-4C7A-A4F3-2E6F2460C6A3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C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765FF-85A8-4454-AA2A-528BF5115D7E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711651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F8EB-612F-43AE-9A29-740D0106203F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5A4B5-6D18-4D44-8683-3BFBF5FF3DC0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F8EB-612F-43AE-9A29-740D0106203F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5A4B5-6D18-4D44-8683-3BFBF5FF3DC0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F8EB-612F-43AE-9A29-740D0106203F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5A4B5-6D18-4D44-8683-3BFBF5FF3DC0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F8EB-612F-43AE-9A29-740D0106203F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5A4B5-6D18-4D44-8683-3BFBF5FF3DC0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F8EB-612F-43AE-9A29-740D0106203F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5A4B5-6D18-4D44-8683-3BFBF5FF3DC0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F8EB-612F-43AE-9A29-740D0106203F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5A4B5-6D18-4D44-8683-3BFBF5FF3DC0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F8EB-612F-43AE-9A29-740D0106203F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5A4B5-6D18-4D44-8683-3BFBF5FF3DC0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F8EB-612F-43AE-9A29-740D0106203F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5A4B5-6D18-4D44-8683-3BFBF5FF3DC0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F8EB-612F-43AE-9A29-740D0106203F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5A4B5-6D18-4D44-8683-3BFBF5FF3DC0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F8EB-612F-43AE-9A29-740D0106203F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5A4B5-6D18-4D44-8683-3BFBF5FF3DC0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F8EB-612F-43AE-9A29-740D0106203F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5A4B5-6D18-4D44-8683-3BFBF5FF3DC0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9F8EB-612F-43AE-9A29-740D0106203F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5A4B5-6D18-4D44-8683-3BFBF5FF3DC0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7.png"/><Relationship Id="rId4" Type="http://schemas.openxmlformats.org/officeDocument/2006/relationships/oleObject" Target="../embeddings/Microsoft_Excel_97-2003_Worksheet1.xls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44775"/>
            <a:ext cx="7772400" cy="1470025"/>
          </a:xfrm>
        </p:spPr>
        <p:txBody>
          <a:bodyPr/>
          <a:lstStyle/>
          <a:p>
            <a:r>
              <a:rPr lang="en-US" b="1" dirty="0" smtClean="0"/>
              <a:t>KOMPOZITNI MATERIJALI</a:t>
            </a:r>
            <a:endParaRPr lang="sr-Latn-C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393"/>
            <a:ext cx="76200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Univerzitet</a:t>
            </a:r>
            <a:r>
              <a:rPr lang="en-US" dirty="0" smtClean="0">
                <a:solidFill>
                  <a:schemeClr val="tx1"/>
                </a:solidFill>
              </a:rPr>
              <a:t> u </a:t>
            </a:r>
            <a:r>
              <a:rPr lang="en-US" dirty="0" err="1" smtClean="0">
                <a:solidFill>
                  <a:schemeClr val="tx1"/>
                </a:solidFill>
              </a:rPr>
              <a:t>Novom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Sadu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Fakultet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tehničkih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nauka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Departman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proizvodno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mašinstvo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Katedra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materijale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tehnologije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spajanja</a:t>
            </a:r>
            <a:endParaRPr lang="sr-Latn-CS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62000" y="4648200"/>
            <a:ext cx="76200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chemeClr val="tx1"/>
                </a:solidFill>
              </a:rPr>
              <a:t>Doc.dr</a:t>
            </a:r>
            <a:r>
              <a:rPr lang="en-US" dirty="0" smtClean="0">
                <a:solidFill>
                  <a:schemeClr val="tx1"/>
                </a:solidFill>
              </a:rPr>
              <a:t> Sebastian Baloš</a:t>
            </a:r>
            <a:endParaRPr lang="sr-Latn-C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278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sr-Latn-CS" b="1" dirty="0" smtClean="0"/>
              <a:t>Aglomerati i agregati</a:t>
            </a:r>
            <a:endParaRPr lang="sr-Latn-CS" b="1" dirty="0"/>
          </a:p>
        </p:txBody>
      </p:sp>
      <p:grpSp>
        <p:nvGrpSpPr>
          <p:cNvPr id="3" name="Group 12"/>
          <p:cNvGrpSpPr/>
          <p:nvPr/>
        </p:nvGrpSpPr>
        <p:grpSpPr>
          <a:xfrm>
            <a:off x="152400" y="1828800"/>
            <a:ext cx="7934325" cy="5029200"/>
            <a:chOff x="152400" y="1676400"/>
            <a:chExt cx="7934325" cy="5029200"/>
          </a:xfrm>
        </p:grpSpPr>
        <p:pic>
          <p:nvPicPr>
            <p:cNvPr id="4" name="Picture 1030"/>
            <p:cNvPicPr>
              <a:picLocks noChangeAspect="1" noChangeArrowheads="1"/>
            </p:cNvPicPr>
            <p:nvPr/>
          </p:nvPicPr>
          <p:blipFill>
            <a:blip r:embed="rId2" cstate="email">
              <a:lum bright="10000" contrast="10000"/>
            </a:blip>
            <a:srcRect/>
            <a:stretch>
              <a:fillRect/>
            </a:stretch>
          </p:blipFill>
          <p:spPr bwMode="auto">
            <a:xfrm>
              <a:off x="611188" y="1828800"/>
              <a:ext cx="7475537" cy="4679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1676400" y="1905000"/>
              <a:ext cx="12954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aglomerat</a:t>
              </a:r>
              <a:endParaRPr lang="sr-Latn-CS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81400" y="1676400"/>
              <a:ext cx="1524000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primarna nanočestica</a:t>
              </a:r>
              <a:endParaRPr lang="en-US" b="1" dirty="0" smtClean="0"/>
            </a:p>
            <a:p>
              <a:endParaRPr lang="sr-Latn-CS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172200" y="1981200"/>
              <a:ext cx="1524000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primarna nanočestica</a:t>
              </a:r>
              <a:endParaRPr lang="en-US" b="1" dirty="0" smtClean="0"/>
            </a:p>
            <a:p>
              <a:endParaRPr lang="sr-Latn-C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53000" y="3276600"/>
              <a:ext cx="990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agregat</a:t>
              </a:r>
              <a:endParaRPr lang="sr-Latn-CS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95800" y="5867400"/>
              <a:ext cx="16002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Interagregatna pora</a:t>
              </a:r>
              <a:endParaRPr lang="sr-Latn-CS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2400" y="5029200"/>
              <a:ext cx="1905000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Interaglomeratna pora</a:t>
              </a:r>
            </a:p>
            <a:p>
              <a:endParaRPr lang="sr-Latn-CS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66800" y="6059269"/>
              <a:ext cx="19050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Interaglomeratna pora</a:t>
              </a:r>
              <a:endParaRPr lang="sr-Latn-CS" b="1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28600" y="1106269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b="1" dirty="0" smtClean="0"/>
              <a:t>Kod aglomerata postoje pore između nanočestica (interaglomeratne pore), dok kod agregata ne.</a:t>
            </a:r>
            <a:endParaRPr lang="sr-Latn-CS" sz="2000" b="1" dirty="0"/>
          </a:p>
        </p:txBody>
      </p:sp>
      <p:sp>
        <p:nvSpPr>
          <p:cNvPr id="14" name="Oval 13"/>
          <p:cNvSpPr/>
          <p:nvPr/>
        </p:nvSpPr>
        <p:spPr>
          <a:xfrm>
            <a:off x="0" y="5029200"/>
            <a:ext cx="20574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 smtClean="0"/>
              <a:t>Ojačavanje česticama koje su u obliku aglomerata i agregata</a:t>
            </a:r>
            <a:endParaRPr lang="sr-Latn-CS" dirty="0"/>
          </a:p>
        </p:txBody>
      </p:sp>
      <p:grpSp>
        <p:nvGrpSpPr>
          <p:cNvPr id="3" name="Group 3"/>
          <p:cNvGrpSpPr/>
          <p:nvPr/>
        </p:nvGrpSpPr>
        <p:grpSpPr>
          <a:xfrm>
            <a:off x="304800" y="2429470"/>
            <a:ext cx="8610600" cy="4276130"/>
            <a:chOff x="304800" y="1887140"/>
            <a:chExt cx="8610600" cy="4276130"/>
          </a:xfrm>
        </p:grpSpPr>
        <p:pic>
          <p:nvPicPr>
            <p:cNvPr id="5" name="Picture 3" descr="C:\Users\Digital\Pictures\слайд 6.jpg"/>
            <p:cNvPicPr>
              <a:picLocks noChangeAspect="1" noChangeArrowheads="1"/>
            </p:cNvPicPr>
            <p:nvPr/>
          </p:nvPicPr>
          <p:blipFill>
            <a:blip r:embed="rId2">
              <a:lum contrast="30000"/>
            </a:blip>
            <a:srcRect/>
            <a:stretch>
              <a:fillRect/>
            </a:stretch>
          </p:blipFill>
          <p:spPr bwMode="auto">
            <a:xfrm rot="10800000">
              <a:off x="304800" y="2362200"/>
              <a:ext cx="4038600" cy="3437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1" descr="Слайд 3. Слияние приповерхностный слоев2.jp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575757"/>
                </a:clrFrom>
                <a:clrTo>
                  <a:srgbClr val="575757">
                    <a:alpha val="0"/>
                  </a:srgbClr>
                </a:clrTo>
              </a:clrChange>
              <a:lum/>
            </a:blip>
            <a:srcRect/>
            <a:stretch>
              <a:fillRect/>
            </a:stretch>
          </p:blipFill>
          <p:spPr bwMode="auto">
            <a:xfrm>
              <a:off x="5105400" y="2590800"/>
              <a:ext cx="3810000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304800" y="1887140"/>
              <a:ext cx="1524000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sr-Latn-CS" b="1" dirty="0" smtClean="0"/>
                <a:t>Nepotpuno ojačana osnova</a:t>
              </a:r>
              <a:endParaRPr lang="sr-Latn-C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696200" y="5239940"/>
              <a:ext cx="1219200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Potpuno ojačana</a:t>
              </a:r>
            </a:p>
            <a:p>
              <a:r>
                <a:rPr lang="sr-Latn-CS" b="1" dirty="0"/>
                <a:t>o</a:t>
              </a:r>
              <a:r>
                <a:rPr lang="sr-Latn-CS" b="1" dirty="0" smtClean="0"/>
                <a:t>snova</a:t>
              </a:r>
              <a:endParaRPr lang="sr-Latn-CS" b="1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rot="10800000" flipV="1">
              <a:off x="3048000" y="2667000"/>
              <a:ext cx="106680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572000" y="2621339"/>
              <a:ext cx="15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Nanočestica 10 nm</a:t>
              </a:r>
              <a:endParaRPr lang="sr-Latn-CS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00400" y="2011739"/>
              <a:ext cx="2133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Aglomerati/agregati mikronske veličine</a:t>
              </a:r>
              <a:endParaRPr lang="sr-Latn-CS" b="1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rot="16200000" flipH="1">
              <a:off x="1600200" y="2895600"/>
              <a:ext cx="68580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228600" y="1371600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Aglomerati/agregati – ponašaju se kao čestic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sr-Latn-C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mikronske veličine</a:t>
            </a:r>
            <a:endParaRPr lang="sr-Latn-C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6800" y="144780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Čestice koje nisu u obliku aglomerata/agregata – n</a:t>
            </a:r>
            <a:r>
              <a:rPr lang="en-US" sz="2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</a:t>
            </a:r>
            <a:r>
              <a:rPr lang="sr-Latn-C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2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etarske</a:t>
            </a:r>
            <a:r>
              <a:rPr lang="sr-Latn-C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čestice</a:t>
            </a:r>
            <a:endParaRPr lang="sr-Latn-C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1722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*</a:t>
            </a:r>
            <a:r>
              <a:rPr lang="en-US" b="1" dirty="0" err="1" smtClean="0"/>
              <a:t>pri</a:t>
            </a:r>
            <a:r>
              <a:rPr lang="en-US" b="1" dirty="0" smtClean="0"/>
              <a:t> </a:t>
            </a:r>
            <a:r>
              <a:rPr lang="en-US" b="1" dirty="0" err="1" smtClean="0"/>
              <a:t>lomu</a:t>
            </a:r>
            <a:r>
              <a:rPr lang="en-US" b="1" dirty="0" smtClean="0"/>
              <a:t> </a:t>
            </a:r>
            <a:r>
              <a:rPr lang="en-US" b="1" dirty="0" err="1" smtClean="0"/>
              <a:t>aglomerata</a:t>
            </a:r>
            <a:r>
              <a:rPr lang="en-US" b="1" dirty="0" smtClean="0"/>
              <a:t> </a:t>
            </a:r>
            <a:r>
              <a:rPr lang="en-US" b="1" dirty="0" err="1" smtClean="0"/>
              <a:t>dolazi</a:t>
            </a:r>
            <a:r>
              <a:rPr lang="en-US" b="1" dirty="0" smtClean="0"/>
              <a:t> do </a:t>
            </a:r>
            <a:r>
              <a:rPr lang="en-US" b="1" dirty="0" err="1" smtClean="0"/>
              <a:t>destabilizacije</a:t>
            </a:r>
            <a:r>
              <a:rPr lang="en-US" b="1" dirty="0" smtClean="0"/>
              <a:t> </a:t>
            </a:r>
            <a:r>
              <a:rPr lang="en-US" b="1" dirty="0" err="1" smtClean="0"/>
              <a:t>kretanja</a:t>
            </a:r>
            <a:r>
              <a:rPr lang="en-US" b="1" dirty="0" smtClean="0"/>
              <a:t> </a:t>
            </a:r>
            <a:r>
              <a:rPr lang="en-US" b="1" dirty="0" err="1" smtClean="0"/>
              <a:t>prsline</a:t>
            </a:r>
            <a:r>
              <a:rPr lang="en-US" b="1" dirty="0" smtClean="0"/>
              <a:t> </a:t>
            </a:r>
            <a:r>
              <a:rPr lang="en-US" b="1" dirty="0" err="1" smtClean="0"/>
              <a:t>kroz</a:t>
            </a:r>
            <a:r>
              <a:rPr lang="en-US" b="1" dirty="0" smtClean="0"/>
              <a:t> </a:t>
            </a:r>
            <a:r>
              <a:rPr lang="en-US" b="1" dirty="0" err="1" smtClean="0"/>
              <a:t>materijal</a:t>
            </a:r>
            <a:r>
              <a:rPr lang="en-US" b="1" dirty="0" smtClean="0"/>
              <a:t>, </a:t>
            </a:r>
            <a:r>
              <a:rPr lang="en-US" b="1" dirty="0" err="1" smtClean="0"/>
              <a:t>čime</a:t>
            </a:r>
            <a:r>
              <a:rPr lang="en-US" b="1" dirty="0" smtClean="0"/>
              <a:t> se </a:t>
            </a:r>
            <a:r>
              <a:rPr lang="en-US" b="1" dirty="0" err="1" smtClean="0"/>
              <a:t>dodatno</a:t>
            </a:r>
            <a:r>
              <a:rPr lang="en-US" b="1" dirty="0" smtClean="0"/>
              <a:t> </a:t>
            </a:r>
            <a:r>
              <a:rPr lang="en-US" b="1" dirty="0" err="1" smtClean="0"/>
              <a:t>utiče</a:t>
            </a:r>
            <a:r>
              <a:rPr lang="en-US" b="1" dirty="0" smtClean="0"/>
              <a:t> </a:t>
            </a:r>
            <a:r>
              <a:rPr lang="en-US" b="1" dirty="0" err="1" smtClean="0"/>
              <a:t>na</a:t>
            </a:r>
            <a:r>
              <a:rPr lang="en-US" b="1" dirty="0" smtClean="0"/>
              <a:t> </a:t>
            </a:r>
            <a:r>
              <a:rPr lang="en-US" b="1" dirty="0" err="1" smtClean="0"/>
              <a:t>smanjenje</a:t>
            </a:r>
            <a:r>
              <a:rPr lang="en-US" b="1" dirty="0" smtClean="0"/>
              <a:t> </a:t>
            </a:r>
            <a:r>
              <a:rPr lang="en-US" b="1" dirty="0" err="1" smtClean="0"/>
              <a:t>mehaničkih</a:t>
            </a:r>
            <a:r>
              <a:rPr lang="en-US" b="1" dirty="0" smtClean="0"/>
              <a:t> </a:t>
            </a:r>
            <a:r>
              <a:rPr lang="en-US" b="1" dirty="0" err="1" smtClean="0"/>
              <a:t>osobina</a:t>
            </a:r>
            <a:r>
              <a:rPr lang="en-US" b="1" dirty="0" smtClean="0"/>
              <a:t>!!!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839200" cy="1143000"/>
          </a:xfrm>
        </p:spPr>
        <p:txBody>
          <a:bodyPr>
            <a:noAutofit/>
          </a:bodyPr>
          <a:lstStyle/>
          <a:p>
            <a:r>
              <a:rPr lang="sr-Latn-CS" sz="4000" b="1" dirty="0" smtClean="0"/>
              <a:t>Izbegavanje pojave aglomerata i agregata</a:t>
            </a:r>
            <a:br>
              <a:rPr lang="sr-Latn-CS" sz="4000" b="1" dirty="0" smtClean="0"/>
            </a:br>
            <a:r>
              <a:rPr lang="sr-Latn-CS" sz="4000" b="1" dirty="0" smtClean="0"/>
              <a:t>-funkcionalizacija čestica-</a:t>
            </a:r>
            <a:endParaRPr lang="sr-Latn-C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437"/>
            <a:ext cx="8229600" cy="4525963"/>
          </a:xfrm>
        </p:spPr>
        <p:txBody>
          <a:bodyPr>
            <a:normAutofit/>
          </a:bodyPr>
          <a:lstStyle/>
          <a:p>
            <a:r>
              <a:rPr lang="sr-Latn-CS" sz="2800" dirty="0" smtClean="0"/>
              <a:t>Potrebno je ostvariti međusobno odbijanje nanočestica.</a:t>
            </a:r>
          </a:p>
          <a:p>
            <a:r>
              <a:rPr lang="sr-Latn-CS" sz="2800" dirty="0" smtClean="0"/>
              <a:t>Metode:</a:t>
            </a:r>
            <a:endParaRPr lang="sr-Latn-CS" sz="2800" dirty="0"/>
          </a:p>
        </p:txBody>
      </p:sp>
      <p:grpSp>
        <p:nvGrpSpPr>
          <p:cNvPr id="4" name="Group 11"/>
          <p:cNvGrpSpPr/>
          <p:nvPr/>
        </p:nvGrpSpPr>
        <p:grpSpPr>
          <a:xfrm>
            <a:off x="838200" y="3611051"/>
            <a:ext cx="7467600" cy="3254515"/>
            <a:chOff x="76200" y="2542314"/>
            <a:chExt cx="7467600" cy="3136170"/>
          </a:xfrm>
        </p:grpSpPr>
        <p:pic>
          <p:nvPicPr>
            <p:cNvPr id="5" name="Picture 8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495800" y="2542314"/>
              <a:ext cx="3048000" cy="1954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76200" y="2660599"/>
              <a:ext cx="6096000" cy="151258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sz="2400" b="1" dirty="0" smtClean="0"/>
                <a:t>Nanošenjem sloja istopolnih jona (naelektrisanje površine čestica)</a:t>
              </a:r>
            </a:p>
            <a:p>
              <a:endParaRPr lang="sr-Latn-CS" sz="2400" b="1" dirty="0" smtClean="0"/>
            </a:p>
            <a:p>
              <a:endParaRPr lang="sr-Latn-CS" sz="24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6200" y="3810001"/>
              <a:ext cx="5867400" cy="18684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sz="2400" b="1" dirty="0" smtClean="0"/>
                <a:t>Nanošenjem polimernog sloja na nanočesticu</a:t>
              </a:r>
              <a:endParaRPr lang="en-US" sz="2400" b="1" dirty="0" smtClean="0"/>
            </a:p>
            <a:p>
              <a:endParaRPr lang="en-US" sz="2400" b="1" dirty="0" smtClean="0"/>
            </a:p>
            <a:p>
              <a:r>
                <a:rPr lang="en-US" sz="2400" b="1" dirty="0" err="1" smtClean="0"/>
                <a:t>Dodavanje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što</a:t>
              </a:r>
              <a:r>
                <a:rPr lang="en-US" sz="2400" b="1" dirty="0" smtClean="0"/>
                <a:t> je </a:t>
              </a:r>
              <a:r>
                <a:rPr lang="en-US" sz="2400" b="1" dirty="0" err="1" smtClean="0"/>
                <a:t>moguće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manjeg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sadržaja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nanočestica</a:t>
              </a:r>
              <a:endParaRPr lang="sr-Latn-CS" sz="2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CS" b="1" dirty="0" smtClean="0"/>
              <a:t>Mehanizam ojačavanja </a:t>
            </a:r>
            <a:r>
              <a:rPr lang="en-US" b="1" dirty="0" err="1" smtClean="0"/>
              <a:t>kod</a:t>
            </a:r>
            <a:r>
              <a:rPr lang="en-US" b="1" dirty="0" smtClean="0"/>
              <a:t> </a:t>
            </a:r>
            <a:r>
              <a:rPr lang="en-US" b="1" dirty="0" err="1" smtClean="0"/>
              <a:t>nanokompozitnih</a:t>
            </a:r>
            <a:r>
              <a:rPr lang="en-US" b="1" dirty="0" smtClean="0"/>
              <a:t> </a:t>
            </a:r>
            <a:r>
              <a:rPr lang="en-US" b="1" dirty="0" err="1" smtClean="0"/>
              <a:t>mateirijala</a:t>
            </a:r>
            <a:r>
              <a:rPr lang="en-US" b="1" dirty="0" smtClean="0"/>
              <a:t> </a:t>
            </a:r>
            <a:r>
              <a:rPr lang="en-US" b="1" dirty="0" err="1" smtClean="0"/>
              <a:t>sa</a:t>
            </a:r>
            <a:r>
              <a:rPr lang="en-US" b="1" dirty="0" smtClean="0"/>
              <a:t> </a:t>
            </a:r>
            <a:r>
              <a:rPr lang="en-US" b="1" dirty="0" err="1" smtClean="0"/>
              <a:t>polimernom</a:t>
            </a:r>
            <a:r>
              <a:rPr lang="en-US" b="1" dirty="0" smtClean="0"/>
              <a:t> </a:t>
            </a:r>
            <a:r>
              <a:rPr lang="en-US" b="1" dirty="0" err="1" smtClean="0"/>
              <a:t>osnovom</a:t>
            </a:r>
            <a:r>
              <a:rPr lang="en-US" b="1" dirty="0" smtClean="0"/>
              <a:t> </a:t>
            </a:r>
            <a:r>
              <a:rPr lang="sr-Latn-CS" b="1" dirty="0" smtClean="0"/>
              <a:t>- </a:t>
            </a:r>
            <a:r>
              <a:rPr lang="en-US" b="1" dirty="0" err="1" smtClean="0"/>
              <a:t>sekundarni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4495800" cy="3611563"/>
          </a:xfrm>
        </p:spPr>
        <p:txBody>
          <a:bodyPr/>
          <a:lstStyle/>
          <a:p>
            <a:r>
              <a:rPr lang="sr-Latn-CS" dirty="0" smtClean="0"/>
              <a:t>poprečno povezivanje polimernih lanaca posredstvom nanočestica vrlo jakim kovalentnim vezama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89090" name="AutoShape 2" descr="http://www.chem.kumamoto-u.ac.jp/~wildcats/takafuji/IMAGES/research_e/photoresearch_15.jpg"/>
          <p:cNvSpPr>
            <a:spLocks noChangeAspect="1" noChangeArrowheads="1"/>
          </p:cNvSpPr>
          <p:nvPr/>
        </p:nvSpPr>
        <p:spPr bwMode="auto">
          <a:xfrm>
            <a:off x="155575" y="-2833688"/>
            <a:ext cx="7162800" cy="5905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2"/>
          <a:srcRect l="53880" t="15625" r="22694" b="43750"/>
          <a:stretch>
            <a:fillRect/>
          </a:stretch>
        </p:blipFill>
        <p:spPr bwMode="auto">
          <a:xfrm>
            <a:off x="4876800" y="2689860"/>
            <a:ext cx="3962400" cy="3863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</a:t>
            </a:r>
            <a:r>
              <a:rPr lang="sr-Latn-CS" b="1" dirty="0" smtClean="0"/>
              <a:t>ehanizmi ojačavanja</a:t>
            </a:r>
            <a:r>
              <a:rPr lang="en-US" b="1" dirty="0" smtClean="0"/>
              <a:t> </a:t>
            </a:r>
            <a:r>
              <a:rPr lang="en-US" b="1" dirty="0" err="1" smtClean="0"/>
              <a:t>nanokompozitnih</a:t>
            </a:r>
            <a:r>
              <a:rPr lang="en-US" b="1" dirty="0" smtClean="0"/>
              <a:t> </a:t>
            </a:r>
            <a:r>
              <a:rPr lang="en-US" b="1" dirty="0" err="1" smtClean="0"/>
              <a:t>materijala</a:t>
            </a:r>
            <a:r>
              <a:rPr lang="en-US" b="1" dirty="0" smtClean="0"/>
              <a:t> </a:t>
            </a:r>
            <a:r>
              <a:rPr lang="en-US" b="1" dirty="0" err="1" smtClean="0"/>
              <a:t>sa</a:t>
            </a:r>
            <a:r>
              <a:rPr lang="en-US" b="1" dirty="0" smtClean="0"/>
              <a:t> </a:t>
            </a:r>
            <a:r>
              <a:rPr lang="en-US" b="1" dirty="0" err="1" smtClean="0"/>
              <a:t>metalnom</a:t>
            </a:r>
            <a:r>
              <a:rPr lang="en-US" b="1" dirty="0" smtClean="0"/>
              <a:t> 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b="1" dirty="0" err="1" smtClean="0"/>
              <a:t>keramičkom</a:t>
            </a:r>
            <a:r>
              <a:rPr lang="en-US" b="1" dirty="0" smtClean="0"/>
              <a:t> </a:t>
            </a:r>
            <a:r>
              <a:rPr lang="en-US" b="1" dirty="0" err="1" smtClean="0"/>
              <a:t>osnovom</a:t>
            </a:r>
            <a:endParaRPr lang="sr-Latn-C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84437"/>
            <a:ext cx="8229600" cy="3992563"/>
          </a:xfrm>
        </p:spPr>
        <p:txBody>
          <a:bodyPr>
            <a:normAutofit/>
          </a:bodyPr>
          <a:lstStyle/>
          <a:p>
            <a:pPr>
              <a:buNone/>
            </a:pPr>
            <a:endParaRPr lang="sr-Latn-CS" dirty="0" smtClean="0"/>
          </a:p>
          <a:p>
            <a:r>
              <a:rPr lang="sr-Latn-CS" b="1" dirty="0" smtClean="0"/>
              <a:t>Keramika</a:t>
            </a:r>
            <a:r>
              <a:rPr lang="sr-Latn-CS" dirty="0" smtClean="0"/>
              <a:t> – unutrašnji pritisni naponi usled manjeg toplotnog skupljanja ojačavajućih čestica tokom hlađenja nanokompozita (npr. osnova Al</a:t>
            </a:r>
            <a:r>
              <a:rPr lang="sr-Latn-CS" baseline="-25000" dirty="0" smtClean="0"/>
              <a:t>2</a:t>
            </a:r>
            <a:r>
              <a:rPr lang="sr-Latn-CS" dirty="0" smtClean="0"/>
              <a:t>O</a:t>
            </a:r>
            <a:r>
              <a:rPr lang="sr-Latn-CS" baseline="-25000" dirty="0" smtClean="0"/>
              <a:t>3</a:t>
            </a:r>
            <a:r>
              <a:rPr lang="sr-Latn-CS" dirty="0" smtClean="0"/>
              <a:t> – ojačavuće nanočestice SiC)</a:t>
            </a:r>
          </a:p>
          <a:p>
            <a:r>
              <a:rPr lang="sr-Latn-CS" b="1" dirty="0" smtClean="0"/>
              <a:t>Metal</a:t>
            </a:r>
            <a:r>
              <a:rPr lang="sr-Latn-CS" dirty="0" smtClean="0"/>
              <a:t> – mehanizam disperzionog ojačavanja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ojačavanja</a:t>
            </a:r>
            <a:r>
              <a:rPr lang="en-US" dirty="0" smtClean="0"/>
              <a:t> </a:t>
            </a:r>
            <a:r>
              <a:rPr lang="en-US" dirty="0" err="1" smtClean="0"/>
              <a:t>granicama</a:t>
            </a:r>
            <a:r>
              <a:rPr lang="en-US" dirty="0" smtClean="0"/>
              <a:t> </a:t>
            </a:r>
            <a:r>
              <a:rPr lang="en-US" dirty="0" err="1" smtClean="0"/>
              <a:t>zrna</a:t>
            </a:r>
            <a:r>
              <a:rPr lang="en-US" dirty="0" smtClean="0"/>
              <a:t> (</a:t>
            </a:r>
            <a:r>
              <a:rPr lang="en-US" dirty="0" err="1" smtClean="0"/>
              <a:t>usitnjavanje</a:t>
            </a:r>
            <a:r>
              <a:rPr lang="en-US" dirty="0" smtClean="0"/>
              <a:t> </a:t>
            </a:r>
            <a:r>
              <a:rPr lang="en-US" dirty="0" err="1" smtClean="0"/>
              <a:t>zrna</a:t>
            </a:r>
            <a:r>
              <a:rPr lang="en-US" dirty="0" smtClean="0"/>
              <a:t>)</a:t>
            </a:r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dirty="0" smtClean="0"/>
              <a:t>Dobijanje nanočestica</a:t>
            </a:r>
            <a:endParaRPr lang="sr-Latn-C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CS" dirty="0" smtClean="0"/>
              <a:t>Za dobijanje nanočestica, koriste se sledeće metode:</a:t>
            </a:r>
          </a:p>
          <a:p>
            <a:pPr marL="0" indent="0">
              <a:buNone/>
            </a:pPr>
            <a:endParaRPr lang="sr-Latn-CS" dirty="0" smtClean="0"/>
          </a:p>
          <a:p>
            <a:pPr marL="0" indent="0"/>
            <a:r>
              <a:rPr lang="sr-Latn-CS" dirty="0" smtClean="0"/>
              <a:t> mlevenje</a:t>
            </a:r>
          </a:p>
          <a:p>
            <a:pPr marL="0" indent="0"/>
            <a:r>
              <a:rPr lang="sr-Latn-CS" dirty="0" smtClean="0"/>
              <a:t> piroliza</a:t>
            </a:r>
          </a:p>
          <a:p>
            <a:pPr marL="0" indent="0">
              <a:buNone/>
            </a:pPr>
            <a:endParaRPr lang="sr-Latn-CS" dirty="0" smtClean="0"/>
          </a:p>
          <a:p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274638"/>
            <a:ext cx="3581400" cy="1143000"/>
          </a:xfrm>
        </p:spPr>
        <p:txBody>
          <a:bodyPr/>
          <a:lstStyle/>
          <a:p>
            <a:r>
              <a:rPr lang="sr-Latn-CS" b="1" dirty="0" smtClean="0"/>
              <a:t>Mlevenje</a:t>
            </a:r>
            <a:endParaRPr lang="sr-Latn-C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257800" y="2209800"/>
            <a:ext cx="3276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800" b="1" dirty="0" smtClean="0"/>
              <a:t>Vrste mlinova:</a:t>
            </a:r>
          </a:p>
          <a:p>
            <a:pPr marL="342900" indent="-342900">
              <a:buAutoNum type="alphaLcParenR"/>
            </a:pPr>
            <a:r>
              <a:rPr lang="sr-Latn-CS" sz="2800" b="1" dirty="0" smtClean="0"/>
              <a:t>Atricioni</a:t>
            </a:r>
          </a:p>
          <a:p>
            <a:pPr marL="342900" indent="-342900">
              <a:buAutoNum type="alphaLcParenR"/>
            </a:pPr>
            <a:r>
              <a:rPr lang="sr-Latn-CS" sz="2800" b="1" dirty="0" smtClean="0"/>
              <a:t>Vibracioni</a:t>
            </a:r>
          </a:p>
          <a:p>
            <a:pPr marL="342900" indent="-342900">
              <a:buAutoNum type="alphaLcParenR"/>
            </a:pPr>
            <a:r>
              <a:rPr lang="sr-Latn-CS" sz="2800" b="1" dirty="0" smtClean="0"/>
              <a:t>Horizontalni kuglični</a:t>
            </a:r>
          </a:p>
          <a:p>
            <a:pPr marL="342900" indent="-342900">
              <a:buAutoNum type="alphaLcParenR"/>
            </a:pPr>
            <a:r>
              <a:rPr lang="sr-Latn-CS" sz="2800" b="1" dirty="0" smtClean="0"/>
              <a:t>Planetarni</a:t>
            </a:r>
            <a:endParaRPr lang="sr-Latn-CS" sz="2800" b="1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6700" y="205454"/>
            <a:ext cx="4838700" cy="6389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2514600" y="3733800"/>
            <a:ext cx="2895600" cy="2819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dirty="0" smtClean="0"/>
              <a:t>Piroliza</a:t>
            </a:r>
            <a:endParaRPr lang="sr-Latn-C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Piroliza je hemijska dekompozicija (topljenje, isparavanje) materijala na povišenoj temperaturi. Nakon hlađenja, dolazi do kondenzacije i obrazovanja nanočestica.</a:t>
            </a:r>
          </a:p>
          <a:p>
            <a:r>
              <a:rPr lang="sr-Latn-CS" dirty="0" smtClean="0"/>
              <a:t>Vrste pirolize prema izvoru toplote: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Laserska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Plamenom</a:t>
            </a:r>
          </a:p>
          <a:p>
            <a:pPr marL="514350" indent="-514350">
              <a:buAutoNum type="arabicPeriod"/>
            </a:pPr>
            <a:endParaRPr lang="sr-Latn-C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Laserska piroliza</a:t>
            </a:r>
            <a:endParaRPr lang="sr-Latn-C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743200"/>
            <a:ext cx="4752242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038600" y="2590800"/>
            <a:ext cx="145462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r-Latn-CS" b="1" dirty="0" smtClean="0"/>
              <a:t>Laserski snop</a:t>
            </a:r>
            <a:endParaRPr lang="sr-Latn-C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3962400"/>
            <a:ext cx="15224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r-Latn-CS" b="1" dirty="0" smtClean="0"/>
              <a:t>Inertni gas, Ar</a:t>
            </a:r>
            <a:endParaRPr lang="sr-Latn-C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2743200"/>
            <a:ext cx="154382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r-Latn-CS" b="1" dirty="0" smtClean="0"/>
              <a:t>Kvarcni prozor</a:t>
            </a:r>
            <a:endParaRPr lang="sr-Latn-C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971800" y="5791200"/>
            <a:ext cx="10581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r-Latn-CS" b="1" dirty="0" smtClean="0"/>
              <a:t>Materijal</a:t>
            </a:r>
            <a:endParaRPr lang="sr-Latn-CS" b="1" dirty="0"/>
          </a:p>
        </p:txBody>
      </p:sp>
      <p:sp>
        <p:nvSpPr>
          <p:cNvPr id="10" name="Rectangle 9"/>
          <p:cNvSpPr/>
          <p:nvPr/>
        </p:nvSpPr>
        <p:spPr>
          <a:xfrm>
            <a:off x="2133600" y="3048000"/>
            <a:ext cx="1524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1" name="Rectangle 10"/>
          <p:cNvSpPr/>
          <p:nvPr/>
        </p:nvSpPr>
        <p:spPr>
          <a:xfrm>
            <a:off x="5334000" y="4495800"/>
            <a:ext cx="1524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2" name="TextBox 11"/>
          <p:cNvSpPr txBox="1"/>
          <p:nvPr/>
        </p:nvSpPr>
        <p:spPr>
          <a:xfrm>
            <a:off x="5029200" y="5791200"/>
            <a:ext cx="8707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r-Latn-CS" b="1" dirty="0" smtClean="0"/>
              <a:t>Plazma</a:t>
            </a:r>
            <a:endParaRPr lang="sr-Latn-C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Piroliza plamenom</a:t>
            </a:r>
            <a:endParaRPr lang="sr-Latn-C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451022" y="174422"/>
            <a:ext cx="2971802" cy="7042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2400" y="25908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Dejstvo plamena</a:t>
            </a:r>
            <a:endParaRPr lang="sr-Latn-C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5105400"/>
            <a:ext cx="16002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Tečni rastvor materijala za dobijanje nanočestica </a:t>
            </a:r>
            <a:endParaRPr lang="sr-Latn-C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057400" y="5105400"/>
            <a:ext cx="1219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r-Latn-C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057400" y="5105400"/>
            <a:ext cx="1219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Kiseonik </a:t>
            </a:r>
            <a:endParaRPr lang="sr-Latn-C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343400" y="5334000"/>
            <a:ext cx="13716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Stvaranje nanočestica u plamenu </a:t>
            </a:r>
            <a:endParaRPr lang="sr-Latn-C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781800" y="5334000"/>
            <a:ext cx="16002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Hlađenje i očvršćavanje nanočestica</a:t>
            </a:r>
            <a:endParaRPr lang="sr-Latn-C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CS" b="1" dirty="0" smtClean="0"/>
              <a:t>PARTIKULITNI NANOKOMPOZITNI MATERIJALI</a:t>
            </a:r>
            <a:endParaRPr lang="sr-Latn-C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b="1" dirty="0" smtClean="0"/>
              <a:t>Proizvodnja nanopartikulitnih kompozitnih materijala</a:t>
            </a:r>
            <a:endParaRPr lang="sr-Latn-C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6482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sr-Latn-CS" dirty="0" smtClean="0"/>
              <a:t>Zavisi od materijala osnove:</a:t>
            </a:r>
          </a:p>
          <a:p>
            <a:pPr>
              <a:buNone/>
            </a:pPr>
            <a:endParaRPr lang="sr-Latn-CS" dirty="0" smtClean="0"/>
          </a:p>
          <a:p>
            <a:pPr marL="514350" indent="-514350">
              <a:buAutoNum type="arabicPeriod"/>
            </a:pPr>
            <a:r>
              <a:rPr lang="sr-Latn-CS" dirty="0" smtClean="0"/>
              <a:t>Polimeri 		- </a:t>
            </a:r>
            <a:r>
              <a:rPr lang="sr-Latn-CS" i="1" dirty="0" smtClean="0"/>
              <a:t>in situ (</a:t>
            </a:r>
            <a:r>
              <a:rPr lang="sr-Latn-CS" dirty="0" smtClean="0"/>
              <a:t>polimerizacija+stvaranje 				  nanočestica)</a:t>
            </a:r>
          </a:p>
          <a:p>
            <a:pPr marL="514350" indent="-514350">
              <a:buNone/>
            </a:pPr>
            <a:r>
              <a:rPr lang="sr-Latn-CS" dirty="0" smtClean="0"/>
              <a:t>			 	- umešavanje nanočestica u rastop</a:t>
            </a:r>
          </a:p>
          <a:p>
            <a:pPr marL="514350" indent="-514350">
              <a:buNone/>
            </a:pPr>
            <a:r>
              <a:rPr lang="sr-Latn-CS" dirty="0" smtClean="0"/>
              <a:t>				- umešavanje nanočestica u monomer pre 		 	  polimerizacije</a:t>
            </a:r>
          </a:p>
          <a:p>
            <a:pPr marL="514350" indent="-514350">
              <a:buNone/>
            </a:pPr>
            <a:endParaRPr lang="sr-Latn-CS" dirty="0" smtClean="0"/>
          </a:p>
          <a:p>
            <a:pPr marL="511175" indent="-511175">
              <a:buAutoNum type="arabicPeriod" startAt="2"/>
            </a:pPr>
            <a:r>
              <a:rPr lang="sr-Latn-CS" dirty="0" smtClean="0"/>
              <a:t>Keramika i metali</a:t>
            </a:r>
            <a:r>
              <a:rPr lang="en-US" dirty="0" smtClean="0"/>
              <a:t> </a:t>
            </a:r>
            <a:r>
              <a:rPr lang="sr-Latn-CS" dirty="0" smtClean="0"/>
              <a:t>- sinterovanje  (sa umešanim </a:t>
            </a:r>
            <a:r>
              <a:rPr lang="en-US" dirty="0" smtClean="0"/>
              <a:t>					       </a:t>
            </a:r>
            <a:r>
              <a:rPr lang="sr-Latn-CS" dirty="0" smtClean="0"/>
              <a:t>nanočesticama)</a:t>
            </a:r>
          </a:p>
          <a:p>
            <a:pPr marL="511175" indent="-511175">
              <a:buNone/>
            </a:pPr>
            <a:r>
              <a:rPr lang="sr-Latn-CS" dirty="0" smtClean="0"/>
              <a:t>				</a:t>
            </a:r>
            <a:r>
              <a:rPr lang="en-US" dirty="0" smtClean="0"/>
              <a:t>   </a:t>
            </a:r>
            <a:r>
              <a:rPr lang="sr-Latn-CS" dirty="0" smtClean="0"/>
              <a:t>- livenje</a:t>
            </a:r>
            <a:r>
              <a:rPr lang="en-US" dirty="0" smtClean="0"/>
              <a:t> </a:t>
            </a:r>
            <a:r>
              <a:rPr lang="sr-Latn-CS" dirty="0" smtClean="0"/>
              <a:t>(sa umešanim nanočesticama)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sr-Latn-CS" i="1" dirty="0" smtClean="0"/>
              <a:t>In situ </a:t>
            </a:r>
            <a:r>
              <a:rPr lang="sr-Latn-CS" dirty="0" smtClean="0"/>
              <a:t>polimerizacija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1219200"/>
          </a:xfrm>
        </p:spPr>
        <p:txBody>
          <a:bodyPr/>
          <a:lstStyle/>
          <a:p>
            <a:r>
              <a:rPr lang="sr-Latn-CS" dirty="0" smtClean="0"/>
              <a:t>Karakteristična za polimer + montmorilonitne (bentonitne) nanočestice.</a:t>
            </a:r>
            <a:endParaRPr lang="sr-Latn-C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232433"/>
            <a:ext cx="5491086" cy="409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57200" y="3962401"/>
            <a:ext cx="8305800" cy="2921841"/>
            <a:chOff x="762000" y="4191000"/>
            <a:chExt cx="7772400" cy="2457283"/>
          </a:xfrm>
        </p:grpSpPr>
        <p:pic>
          <p:nvPicPr>
            <p:cNvPr id="5" name="Picture 4" descr="stack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8200" y="4572000"/>
              <a:ext cx="1990725" cy="885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 descr="interc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57600" y="4419600"/>
              <a:ext cx="2057400" cy="1209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7" descr="exfo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81800" y="4191000"/>
              <a:ext cx="1285875" cy="1495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AutoShape 12"/>
            <p:cNvSpPr>
              <a:spLocks noChangeArrowheads="1"/>
            </p:cNvSpPr>
            <p:nvPr/>
          </p:nvSpPr>
          <p:spPr bwMode="auto">
            <a:xfrm flipV="1">
              <a:off x="5943600" y="4953000"/>
              <a:ext cx="609600" cy="152400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" name="AutoShape 13"/>
            <p:cNvSpPr>
              <a:spLocks noChangeArrowheads="1"/>
            </p:cNvSpPr>
            <p:nvPr/>
          </p:nvSpPr>
          <p:spPr bwMode="auto">
            <a:xfrm flipV="1">
              <a:off x="2971800" y="4953000"/>
              <a:ext cx="609600" cy="152400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62000" y="5638800"/>
              <a:ext cx="2057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 smtClean="0"/>
                <a:t>Bez modifikacije</a:t>
              </a:r>
            </a:p>
            <a:p>
              <a:pPr algn="ctr"/>
              <a:r>
                <a:rPr lang="sr-Latn-CS" b="1" dirty="0" smtClean="0"/>
                <a:t>(umešavanje u tečni polimer)</a:t>
              </a:r>
              <a:endParaRPr lang="sr-Latn-CS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00400" y="5638800"/>
              <a:ext cx="2743200" cy="1009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 smtClean="0"/>
                <a:t>Interkalacija</a:t>
              </a:r>
            </a:p>
            <a:p>
              <a:pPr algn="ctr"/>
              <a:r>
                <a:rPr lang="sr-Latn-CS" b="1" dirty="0" smtClean="0"/>
                <a:t>(polimerni lanci ulaze između slojeva-razdvajanje slojeva) </a:t>
              </a:r>
              <a:endParaRPr lang="sr-Latn-CS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77000" y="5638799"/>
              <a:ext cx="2057400" cy="543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 smtClean="0"/>
                <a:t>Eksfolijacija</a:t>
              </a:r>
            </a:p>
            <a:p>
              <a:pPr algn="ctr"/>
              <a:r>
                <a:rPr lang="sr-Latn-CS" b="1" dirty="0" smtClean="0"/>
                <a:t>(razdvajanje slojeva)</a:t>
              </a:r>
              <a:endParaRPr lang="sr-Latn-CS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715000" y="76200"/>
            <a:ext cx="3352800" cy="2057400"/>
            <a:chOff x="4724400" y="2286000"/>
            <a:chExt cx="3733800" cy="1897671"/>
          </a:xfrm>
        </p:grpSpPr>
        <p:pic>
          <p:nvPicPr>
            <p:cNvPr id="14" name="Obrázek 17" descr="Slide10.gif"/>
            <p:cNvPicPr>
              <a:picLocks noChangeAspect="1"/>
            </p:cNvPicPr>
            <p:nvPr/>
          </p:nvPicPr>
          <p:blipFill>
            <a:blip r:embed="rId5" cstate="print"/>
            <a:srcRect t="23352" b="-573"/>
            <a:stretch>
              <a:fillRect/>
            </a:stretch>
          </p:blipFill>
          <p:spPr>
            <a:xfrm>
              <a:off x="5181600" y="2286000"/>
              <a:ext cx="3276600" cy="1897671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724400" y="2362200"/>
              <a:ext cx="20574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 smtClean="0"/>
                <a:t>Izgled spreda</a:t>
              </a:r>
              <a:endParaRPr lang="sr-Latn-CS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781800" y="2286000"/>
              <a:ext cx="11430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 smtClean="0"/>
                <a:t>Bočni izgled</a:t>
              </a:r>
              <a:endParaRPr lang="sr-Latn-CS" b="1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" y="457200"/>
            <a:ext cx="6019801" cy="3352800"/>
            <a:chOff x="1" y="457200"/>
            <a:chExt cx="6019801" cy="3352800"/>
          </a:xfrm>
        </p:grpSpPr>
        <p:grpSp>
          <p:nvGrpSpPr>
            <p:cNvPr id="28" name="Group 27"/>
            <p:cNvGrpSpPr/>
            <p:nvPr/>
          </p:nvGrpSpPr>
          <p:grpSpPr>
            <a:xfrm>
              <a:off x="1" y="457200"/>
              <a:ext cx="6019801" cy="3352800"/>
              <a:chOff x="147638" y="468868"/>
              <a:chExt cx="5643563" cy="2931557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47638" y="609600"/>
                <a:ext cx="5643563" cy="2790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381000" y="801469"/>
                <a:ext cx="1219200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CS" b="1" dirty="0" smtClean="0"/>
                  <a:t>Granulat Nylon 6</a:t>
                </a:r>
                <a:endParaRPr lang="sr-Latn-CS" b="1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990600" y="2630269"/>
                <a:ext cx="1219200" cy="56512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CS" b="1" dirty="0" smtClean="0"/>
                  <a:t>Zona topljenja</a:t>
                </a:r>
                <a:endParaRPr lang="sr-Latn-CS" b="1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752600" y="468868"/>
                <a:ext cx="1219200" cy="3229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CS" b="1" dirty="0" smtClean="0"/>
                  <a:t>Klip</a:t>
                </a:r>
                <a:endParaRPr lang="sr-Latn-CS" b="1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133600" y="2667000"/>
                <a:ext cx="1371600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CS" b="1" dirty="0" smtClean="0"/>
                  <a:t>Zona mešanja</a:t>
                </a:r>
                <a:endParaRPr lang="sr-Latn-CS" b="1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743200" y="703257"/>
                <a:ext cx="2362200" cy="56512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CS" b="1" dirty="0" smtClean="0"/>
                  <a:t>Mešavina montmorilonita i vode</a:t>
                </a:r>
                <a:endParaRPr lang="sr-Latn-CS" b="1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352800" y="1201757"/>
                <a:ext cx="13716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CS" b="1" dirty="0" smtClean="0"/>
                  <a:t>Otparavanje</a:t>
                </a:r>
                <a:endParaRPr lang="sr-Latn-CS" b="1" dirty="0"/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3733800" y="1828800"/>
              <a:ext cx="533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  <p:sp>
        <p:nvSpPr>
          <p:cNvPr id="32" name="Right Arrow 31"/>
          <p:cNvSpPr/>
          <p:nvPr/>
        </p:nvSpPr>
        <p:spPr>
          <a:xfrm rot="6912646">
            <a:off x="1529956" y="3637236"/>
            <a:ext cx="9906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33" name="Right Arrow 32"/>
          <p:cNvSpPr/>
          <p:nvPr/>
        </p:nvSpPr>
        <p:spPr>
          <a:xfrm rot="4193243">
            <a:off x="3283172" y="3427216"/>
            <a:ext cx="1282256" cy="26077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34" name="Right Arrow 33"/>
          <p:cNvSpPr/>
          <p:nvPr/>
        </p:nvSpPr>
        <p:spPr>
          <a:xfrm rot="2114331">
            <a:off x="5901347" y="3851230"/>
            <a:ext cx="1282256" cy="26077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35" name="TextBox 34"/>
          <p:cNvSpPr txBox="1"/>
          <p:nvPr/>
        </p:nvSpPr>
        <p:spPr>
          <a:xfrm>
            <a:off x="6629400" y="3581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Posle stajanja-starenja</a:t>
            </a:r>
            <a:endParaRPr lang="sr-Latn-C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7818" y="1981200"/>
            <a:ext cx="9056182" cy="3984487"/>
            <a:chOff x="1707573" y="4032637"/>
            <a:chExt cx="6645120" cy="282536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19399" y="4038599"/>
              <a:ext cx="6533294" cy="2438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1707573" y="5939444"/>
              <a:ext cx="1901042" cy="50195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sz="2000" b="1" dirty="0" smtClean="0"/>
                <a:t>Ravnomeran raspored nanočestica</a:t>
              </a:r>
              <a:endParaRPr lang="sr-Latn-CS" sz="20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19600" y="4791206"/>
              <a:ext cx="3581400" cy="28371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sz="2000" b="1" dirty="0" smtClean="0"/>
                <a:t>Unos aglomerata u ekstruder</a:t>
              </a:r>
              <a:endParaRPr lang="sr-Latn-CS" sz="20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867400" y="5181600"/>
              <a:ext cx="2362200" cy="28371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sz="2000" b="1" dirty="0" smtClean="0"/>
                <a:t>Mlevenje aglomerata     </a:t>
              </a:r>
              <a:endParaRPr lang="sr-Latn-CS" sz="20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43400" y="6457890"/>
              <a:ext cx="12954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sz="2000" b="1" dirty="0" smtClean="0"/>
                <a:t>Mešanje</a:t>
              </a:r>
              <a:endParaRPr lang="sr-Latn-CS" sz="20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86400" y="6324600"/>
              <a:ext cx="2651166" cy="28371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sz="2000" b="1" dirty="0" smtClean="0"/>
                <a:t>Polimerna osnova + nanočestice</a:t>
              </a:r>
              <a:endParaRPr lang="sr-Latn-CS" sz="2000" b="1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362200" y="4114800"/>
              <a:ext cx="10668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71800" y="4032637"/>
              <a:ext cx="3581400" cy="5019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sz="2000" b="1" dirty="0" smtClean="0"/>
                <a:t>Aglomerati (mala čvrstoća i velika poroznost</a:t>
              </a:r>
            </a:p>
            <a:p>
              <a:endParaRPr lang="sr-Latn-CS" sz="2000" b="1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72000" y="5029200"/>
              <a:ext cx="990600" cy="1537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04800" y="1027093"/>
            <a:ext cx="85344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800" b="1" dirty="0" smtClean="0"/>
              <a:t>Mešanje sa unosom aglomerata koji se melju i usitnjavaju:</a:t>
            </a:r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 smtClean="0"/>
          </a:p>
          <a:p>
            <a:r>
              <a:rPr lang="sr-Latn-CS" sz="2800" dirty="0" smtClean="0"/>
              <a:t>Karakteristično za keramičke nanočestice (SiO</a:t>
            </a:r>
            <a:r>
              <a:rPr lang="sr-Latn-CS" sz="2800" baseline="-25000" dirty="0" smtClean="0"/>
              <a:t>2</a:t>
            </a:r>
            <a:r>
              <a:rPr lang="sr-Latn-CS" sz="2800" dirty="0" smtClean="0"/>
              <a:t>, SiC,</a:t>
            </a:r>
            <a:r>
              <a:rPr lang="en-US" sz="2800" dirty="0" smtClean="0"/>
              <a:t> </a:t>
            </a:r>
            <a:r>
              <a:rPr lang="sr-Latn-CS" sz="2800" dirty="0" smtClean="0"/>
              <a:t>Al</a:t>
            </a:r>
            <a:r>
              <a:rPr lang="sr-Latn-CS" sz="2800" baseline="-25000" dirty="0" smtClean="0"/>
              <a:t>2</a:t>
            </a:r>
            <a:r>
              <a:rPr lang="sr-Latn-CS" sz="2800" dirty="0" smtClean="0"/>
              <a:t>O</a:t>
            </a:r>
            <a:r>
              <a:rPr lang="sr-Latn-CS" sz="2800" baseline="-25000" dirty="0" smtClean="0"/>
              <a:t>3</a:t>
            </a:r>
            <a:r>
              <a:rPr lang="sr-Latn-CS" sz="2800" dirty="0" smtClean="0"/>
              <a:t>...)</a:t>
            </a:r>
          </a:p>
          <a:p>
            <a:endParaRPr lang="sr-Latn-CS" sz="2800" b="1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sr-Latn-CS" dirty="0" smtClean="0"/>
              <a:t>Umešavanje u rastop</a:t>
            </a:r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 smtClean="0"/>
              <a:t>Umešavanje u monomer pre  polimerizacije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sz="2200" dirty="0" smtClean="0"/>
              <a:t>Primenjivo za polimere koji se dobijaju mešanjem praha i tečnosti.</a:t>
            </a:r>
          </a:p>
          <a:p>
            <a:r>
              <a:rPr lang="sr-Latn-CS" sz="2200" dirty="0" smtClean="0"/>
              <a:t>Prah se sastoji od praha polimera i inicijatora (benzoil peroksid)</a:t>
            </a:r>
          </a:p>
          <a:p>
            <a:r>
              <a:rPr lang="sr-Latn-CS" sz="2200" dirty="0" smtClean="0"/>
              <a:t>Tečnost se sastoji od monomera i ubrzivača (dimetil-paratoluidin)</a:t>
            </a:r>
          </a:p>
          <a:p>
            <a:r>
              <a:rPr lang="sr-Latn-CS" sz="2200" dirty="0" smtClean="0"/>
              <a:t>Reakcijom inicijatora i ubrzivača dolazi do stvaranja slobodnih radikala i radikalne polimerizacije:</a:t>
            </a:r>
            <a:endParaRPr lang="sr-Latn-CS" sz="2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228600" y="3886200"/>
            <a:ext cx="5943600" cy="2690004"/>
            <a:chOff x="228600" y="3886200"/>
            <a:chExt cx="5943600" cy="2690004"/>
          </a:xfrm>
        </p:grpSpPr>
        <p:pic>
          <p:nvPicPr>
            <p:cNvPr id="5" name="Picture 4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" y="4419600"/>
              <a:ext cx="5791200" cy="2156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304800" y="3886200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Slobodni radikal</a:t>
              </a:r>
              <a:endParaRPr lang="sr-Latn-CS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24000" y="3886200"/>
              <a:ext cx="1676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Metilmetakrilat monomer</a:t>
              </a:r>
              <a:endParaRPr lang="sr-Latn-C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62400" y="4050268"/>
              <a:ext cx="2209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Polimetilmetakrilat</a:t>
              </a:r>
              <a:endParaRPr lang="sr-Latn-CS" b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257800" y="3276600"/>
            <a:ext cx="3638550" cy="3324225"/>
            <a:chOff x="5257800" y="3276600"/>
            <a:chExt cx="3638550" cy="3324225"/>
          </a:xfrm>
        </p:grpSpPr>
        <p:pic>
          <p:nvPicPr>
            <p:cNvPr id="4" name="Picture 3"/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00800" y="4267200"/>
              <a:ext cx="2495550" cy="2333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5257800" y="3276600"/>
              <a:ext cx="2286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sz="2000" b="1" dirty="0" smtClean="0"/>
                <a:t>Nanočestice se ubacuju u tečnost</a:t>
              </a:r>
              <a:r>
                <a:rPr lang="en-US" sz="2000" b="1" dirty="0" smtClean="0"/>
                <a:t>…</a:t>
              </a:r>
              <a:endParaRPr lang="sr-Latn-CS" sz="2000" b="1" dirty="0"/>
            </a:p>
          </p:txBody>
        </p:sp>
        <p:sp>
          <p:nvSpPr>
            <p:cNvPr id="10" name="Down Arrow 9"/>
            <p:cNvSpPr/>
            <p:nvPr/>
          </p:nvSpPr>
          <p:spPr>
            <a:xfrm>
              <a:off x="6705600" y="3962400"/>
              <a:ext cx="457200" cy="533400"/>
            </a:xfrm>
            <a:prstGeom prst="down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  <p:sp>
        <p:nvSpPr>
          <p:cNvPr id="13" name="Down Arrow 12"/>
          <p:cNvSpPr/>
          <p:nvPr/>
        </p:nvSpPr>
        <p:spPr>
          <a:xfrm>
            <a:off x="8077200" y="3962400"/>
            <a:ext cx="457200" cy="5334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4" name="TextBox 13"/>
          <p:cNvSpPr txBox="1"/>
          <p:nvPr/>
        </p:nvSpPr>
        <p:spPr>
          <a:xfrm>
            <a:off x="7239000" y="35814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…</a:t>
            </a:r>
            <a:r>
              <a:rPr lang="en-US" sz="2000" b="1" dirty="0" err="1" smtClean="0"/>
              <a:t>ili</a:t>
            </a:r>
            <a:r>
              <a:rPr lang="en-US" sz="2000" b="1" dirty="0" smtClean="0"/>
              <a:t> u </a:t>
            </a:r>
            <a:r>
              <a:rPr lang="en-US" sz="2000" b="1" dirty="0" err="1" smtClean="0"/>
              <a:t>prah</a:t>
            </a:r>
            <a:endParaRPr lang="sr-Latn-C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sr-Latn-CS" dirty="0" smtClean="0"/>
              <a:t>Poliamid (PA) + Montmorilonit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1"/>
            <a:ext cx="9144000" cy="2438399"/>
          </a:xfrm>
        </p:spPr>
        <p:txBody>
          <a:bodyPr>
            <a:normAutofit fontScale="92500"/>
          </a:bodyPr>
          <a:lstStyle/>
          <a:p>
            <a:r>
              <a:rPr lang="sr-Latn-CS" sz="2400" dirty="0" smtClean="0"/>
              <a:t>Prvi komercijalni nanokompozit – Toyota od 2001. godine, poklopac motora i zupčastog kaiša; branik sa uštedom u masi 60 % + otporniji na oštećenja.</a:t>
            </a:r>
          </a:p>
          <a:p>
            <a:r>
              <a:rPr lang="sr-Latn-CS" sz="2400" dirty="0" smtClean="0"/>
              <a:t>Kasnije druge kombinacije polimera i glinenih minerala: paneli karoserije i poklopci motora (GM, Volvo, MAN, Mitsubishi), pakovanje hrane i lekova, sportska oprema (patike Converse i teniske loptice Wilson), medicinska oprema (kateteri), itd.</a:t>
            </a:r>
          </a:p>
          <a:p>
            <a:endParaRPr lang="sr-Latn-CS" sz="2400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 r="9302"/>
          <a:stretch>
            <a:fillRect/>
          </a:stretch>
        </p:blipFill>
        <p:spPr bwMode="auto">
          <a:xfrm>
            <a:off x="5791200" y="3565281"/>
            <a:ext cx="3200400" cy="264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Down Arrow 6"/>
          <p:cNvSpPr/>
          <p:nvPr/>
        </p:nvSpPr>
        <p:spPr>
          <a:xfrm rot="17100000">
            <a:off x="6269715" y="3147430"/>
            <a:ext cx="609600" cy="11430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9" name="TextBox 8"/>
          <p:cNvSpPr txBox="1"/>
          <p:nvPr/>
        </p:nvSpPr>
        <p:spPr>
          <a:xfrm>
            <a:off x="5715000" y="6211669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Smanjuje se gasna permeabilnost – vazdušni jastuk u đonu patike.</a:t>
            </a:r>
            <a:endParaRPr lang="sr-Latn-CS" b="1" dirty="0"/>
          </a:p>
        </p:txBody>
      </p:sp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3">
            <a:lum bright="20000" contrast="10000"/>
          </a:blip>
          <a:srcRect/>
          <a:stretch>
            <a:fillRect/>
          </a:stretch>
        </p:blipFill>
        <p:spPr bwMode="auto">
          <a:xfrm>
            <a:off x="152400" y="3505200"/>
            <a:ext cx="5181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Down Arrow 9"/>
          <p:cNvSpPr/>
          <p:nvPr/>
        </p:nvSpPr>
        <p:spPr>
          <a:xfrm rot="8100000">
            <a:off x="1727014" y="5504659"/>
            <a:ext cx="609600" cy="82671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1" name="Down Arrow 10"/>
          <p:cNvSpPr/>
          <p:nvPr/>
        </p:nvSpPr>
        <p:spPr>
          <a:xfrm rot="20347794">
            <a:off x="1117860" y="4043865"/>
            <a:ext cx="609600" cy="82671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605135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b="1" dirty="0" smtClean="0"/>
              <a:t>Toyota (kooperant UBE) 2001. godina:</a:t>
            </a:r>
            <a:endParaRPr lang="sr-Latn-CS" sz="24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971800" y="1676400"/>
          <a:ext cx="5715000" cy="4665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6316"/>
                <a:gridCol w="1203158"/>
                <a:gridCol w="2105526"/>
              </a:tblGrid>
              <a:tr h="768458">
                <a:tc>
                  <a:txBody>
                    <a:bodyPr/>
                    <a:lstStyle/>
                    <a:p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2400" dirty="0" smtClean="0"/>
                        <a:t>Nylon</a:t>
                      </a:r>
                      <a:r>
                        <a:rPr lang="sr-Latn-CS" sz="2400" baseline="0" dirty="0" smtClean="0"/>
                        <a:t> 6</a:t>
                      </a:r>
                      <a:endParaRPr lang="sr-Latn-C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2400" dirty="0" smtClean="0"/>
                        <a:t>Nylon 6+5% Montmorilonit</a:t>
                      </a:r>
                      <a:endParaRPr lang="sr-Latn-CS" sz="2400" dirty="0"/>
                    </a:p>
                  </a:txBody>
                  <a:tcPr/>
                </a:tc>
              </a:tr>
              <a:tr h="768458">
                <a:tc>
                  <a:txBody>
                    <a:bodyPr/>
                    <a:lstStyle/>
                    <a:p>
                      <a:r>
                        <a:rPr lang="sr-Latn-CS" sz="2000" b="1" dirty="0" smtClean="0"/>
                        <a:t>Modul elastičnosti [GPa]</a:t>
                      </a:r>
                      <a:endParaRPr lang="sr-Latn-C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2000" b="1" dirty="0" smtClean="0"/>
                        <a:t>1,1</a:t>
                      </a:r>
                      <a:endParaRPr lang="sr-Latn-C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2000" b="1" dirty="0" smtClean="0"/>
                        <a:t>2,1</a:t>
                      </a:r>
                      <a:endParaRPr lang="sr-Latn-CS" sz="2000" b="1" dirty="0"/>
                    </a:p>
                  </a:txBody>
                  <a:tcPr/>
                </a:tc>
              </a:tr>
              <a:tr h="768458">
                <a:tc>
                  <a:txBody>
                    <a:bodyPr/>
                    <a:lstStyle/>
                    <a:p>
                      <a:r>
                        <a:rPr lang="sr-Latn-CS" sz="2000" b="1" dirty="0" smtClean="0"/>
                        <a:t>Zatezna čvrstoća [MPa]</a:t>
                      </a:r>
                      <a:endParaRPr lang="sr-Latn-C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2000" b="1" dirty="0" smtClean="0"/>
                        <a:t>69</a:t>
                      </a:r>
                      <a:endParaRPr lang="sr-Latn-C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2000" b="1" dirty="0" smtClean="0"/>
                        <a:t>107</a:t>
                      </a:r>
                      <a:endParaRPr lang="sr-Latn-CS" sz="2000" b="1" dirty="0"/>
                    </a:p>
                  </a:txBody>
                  <a:tcPr/>
                </a:tc>
              </a:tr>
              <a:tr h="768458">
                <a:tc>
                  <a:txBody>
                    <a:bodyPr/>
                    <a:lstStyle/>
                    <a:p>
                      <a:r>
                        <a:rPr lang="sr-Latn-CS" sz="2000" b="1" dirty="0" smtClean="0"/>
                        <a:t>Temperatura degradacije </a:t>
                      </a:r>
                      <a:r>
                        <a:rPr lang="sr-Latn-CS" sz="2000" b="1" baseline="0" dirty="0" smtClean="0"/>
                        <a:t>[</a:t>
                      </a:r>
                      <a:r>
                        <a:rPr lang="sr-Latn-CS" sz="2000" b="1" baseline="30000" dirty="0" smtClean="0"/>
                        <a:t>o</a:t>
                      </a:r>
                      <a:r>
                        <a:rPr lang="sr-Latn-CS" sz="2000" b="1" baseline="0" dirty="0" smtClean="0"/>
                        <a:t>C]</a:t>
                      </a:r>
                      <a:endParaRPr lang="sr-Latn-CS" sz="2000" b="1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2000" b="1" dirty="0" smtClean="0"/>
                        <a:t>65</a:t>
                      </a:r>
                      <a:endParaRPr lang="sr-Latn-C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2000" b="1" dirty="0" smtClean="0"/>
                        <a:t>145</a:t>
                      </a:r>
                      <a:endParaRPr lang="sr-Latn-CS" sz="2000" b="1" dirty="0"/>
                    </a:p>
                  </a:txBody>
                  <a:tcPr/>
                </a:tc>
              </a:tr>
              <a:tr h="768458">
                <a:tc>
                  <a:txBody>
                    <a:bodyPr/>
                    <a:lstStyle/>
                    <a:p>
                      <a:r>
                        <a:rPr lang="sr-Latn-CS" sz="2000" b="1" dirty="0" smtClean="0"/>
                        <a:t>Energija udara [J/cm</a:t>
                      </a:r>
                      <a:r>
                        <a:rPr lang="sr-Latn-CS" sz="2000" b="1" baseline="30000" dirty="0" smtClean="0"/>
                        <a:t>2</a:t>
                      </a:r>
                      <a:r>
                        <a:rPr lang="sr-Latn-CS" sz="2000" b="1" dirty="0" smtClean="0"/>
                        <a:t>]</a:t>
                      </a:r>
                      <a:endParaRPr lang="sr-Latn-C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2000" b="1" dirty="0" smtClean="0"/>
                        <a:t>0,23</a:t>
                      </a:r>
                      <a:endParaRPr lang="sr-Latn-C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2000" b="1" dirty="0" smtClean="0"/>
                        <a:t>0,28</a:t>
                      </a:r>
                      <a:endParaRPr lang="sr-Latn-CS" sz="2000" b="1" dirty="0"/>
                    </a:p>
                  </a:txBody>
                  <a:tcPr/>
                </a:tc>
              </a:tr>
              <a:tr h="768458">
                <a:tc>
                  <a:txBody>
                    <a:bodyPr/>
                    <a:lstStyle/>
                    <a:p>
                      <a:r>
                        <a:rPr lang="sr-Latn-CS" sz="2000" b="1" dirty="0" smtClean="0"/>
                        <a:t>Upojnost vode [%]</a:t>
                      </a:r>
                      <a:endParaRPr lang="sr-Latn-C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2000" b="1" dirty="0" smtClean="0"/>
                        <a:t>0,87</a:t>
                      </a:r>
                      <a:endParaRPr lang="sr-Latn-C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2000" b="1" dirty="0" smtClean="0"/>
                        <a:t>0,51</a:t>
                      </a:r>
                      <a:endParaRPr lang="sr-Latn-CS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5257800" y="2514600"/>
            <a:ext cx="2057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7" name="Oval 6"/>
          <p:cNvSpPr/>
          <p:nvPr/>
        </p:nvSpPr>
        <p:spPr>
          <a:xfrm>
            <a:off x="5257800" y="4038600"/>
            <a:ext cx="2057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8" name="Oval 7"/>
          <p:cNvSpPr/>
          <p:nvPr/>
        </p:nvSpPr>
        <p:spPr>
          <a:xfrm>
            <a:off x="5257800" y="3276600"/>
            <a:ext cx="2057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048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sr-Latn-CS" sz="2000" b="1" dirty="0" smtClean="0"/>
              <a:t>*Auto industrija: smanjenjem mase automobila za 25 kg, smanjuje se potrošnja goriva za 1 %.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200400"/>
            <a:ext cx="481187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52400"/>
            <a:ext cx="462915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Up Arrow 6"/>
          <p:cNvSpPr/>
          <p:nvPr/>
        </p:nvSpPr>
        <p:spPr>
          <a:xfrm>
            <a:off x="6477000" y="2667000"/>
            <a:ext cx="609600" cy="5334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8" name="TextBox 7"/>
          <p:cNvSpPr txBox="1"/>
          <p:nvPr/>
        </p:nvSpPr>
        <p:spPr>
          <a:xfrm>
            <a:off x="152400" y="32766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b="1" dirty="0" smtClean="0"/>
              <a:t>MAN</a:t>
            </a:r>
            <a:endParaRPr lang="sr-Latn-C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010400" y="28194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b="1" dirty="0" smtClean="0">
                <a:solidFill>
                  <a:schemeClr val="bg1"/>
                </a:solidFill>
              </a:rPr>
              <a:t>GM Astro/Safari</a:t>
            </a:r>
            <a:endParaRPr lang="sr-Latn-CS" sz="2000" b="1" dirty="0">
              <a:solidFill>
                <a:schemeClr val="bg1"/>
              </a:solidFill>
            </a:endParaRP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399" y="3886200"/>
            <a:ext cx="38766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181600" y="33528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400" b="1" dirty="0" smtClean="0"/>
              <a:t>Hummer H2/3/4</a:t>
            </a:r>
            <a:endParaRPr lang="sr-Latn-C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 smtClean="0"/>
              <a:t>Epoksidna smola + ZrP/guma sa polimernim slojem (do 5 %)</a:t>
            </a:r>
            <a:endParaRPr lang="sr-Latn-C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3464560"/>
          <a:ext cx="8610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1066800"/>
                <a:gridCol w="1447800"/>
                <a:gridCol w="1402080"/>
                <a:gridCol w="1722120"/>
              </a:tblGrid>
              <a:tr h="370840">
                <a:tc>
                  <a:txBody>
                    <a:bodyPr/>
                    <a:lstStyle/>
                    <a:p>
                      <a:endParaRPr lang="sr-Latn-C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b="1" dirty="0" smtClean="0"/>
                        <a:t>Epoksi</a:t>
                      </a:r>
                      <a:endParaRPr lang="sr-Latn-C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b="1" dirty="0" smtClean="0"/>
                        <a:t>Epoksi+ZrP</a:t>
                      </a:r>
                      <a:endParaRPr lang="sr-Latn-C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b="1" dirty="0" smtClean="0"/>
                        <a:t>Epoksi+GPS</a:t>
                      </a:r>
                      <a:endParaRPr lang="sr-Latn-C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b="1" dirty="0" smtClean="0"/>
                        <a:t>Epoksi+ZrP+GPS</a:t>
                      </a:r>
                      <a:endParaRPr lang="sr-Latn-C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b="1" dirty="0" smtClean="0"/>
                        <a:t>Modul elastičnosti [GPa]</a:t>
                      </a:r>
                      <a:endParaRPr lang="sr-Latn-C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b="1" dirty="0" smtClean="0"/>
                        <a:t>2,85</a:t>
                      </a:r>
                      <a:endParaRPr lang="sr-Latn-C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b="1" dirty="0" smtClean="0"/>
                        <a:t>3,97</a:t>
                      </a:r>
                      <a:endParaRPr lang="sr-Latn-C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b="1" dirty="0" smtClean="0"/>
                        <a:t>2,56</a:t>
                      </a:r>
                      <a:endParaRPr lang="sr-Latn-C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b="1" dirty="0" smtClean="0"/>
                        <a:t>3,77</a:t>
                      </a:r>
                      <a:endParaRPr lang="sr-Latn-C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b="1" dirty="0" smtClean="0"/>
                        <a:t>Zatezna čvrstoća [MPa]</a:t>
                      </a:r>
                      <a:endParaRPr lang="sr-Latn-C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b="1" dirty="0" smtClean="0"/>
                        <a:t>69,4</a:t>
                      </a:r>
                      <a:endParaRPr lang="sr-Latn-C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b="1" dirty="0" smtClean="0"/>
                        <a:t>103,4</a:t>
                      </a:r>
                      <a:endParaRPr lang="sr-Latn-C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b="1" dirty="0" smtClean="0"/>
                        <a:t>78,8</a:t>
                      </a:r>
                      <a:endParaRPr lang="sr-Latn-C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b="1" dirty="0" smtClean="0"/>
                        <a:t>93,3</a:t>
                      </a:r>
                      <a:endParaRPr lang="sr-Latn-C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b="1" dirty="0" smtClean="0"/>
                        <a:t>Izduženje [%]</a:t>
                      </a:r>
                      <a:endParaRPr lang="sr-Latn-C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b="1" dirty="0" smtClean="0"/>
                        <a:t>3,5</a:t>
                      </a:r>
                      <a:endParaRPr lang="sr-Latn-C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b="1" dirty="0" smtClean="0"/>
                        <a:t>6,3</a:t>
                      </a:r>
                      <a:endParaRPr lang="sr-Latn-C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b="1" dirty="0" smtClean="0"/>
                        <a:t>6,5</a:t>
                      </a:r>
                      <a:endParaRPr lang="sr-Latn-C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b="1" dirty="0" smtClean="0"/>
                        <a:t>6,6</a:t>
                      </a:r>
                      <a:endParaRPr lang="sr-Latn-C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b="1" dirty="0" smtClean="0"/>
                        <a:t>Žilavost loma [MPa</a:t>
                      </a:r>
                      <a:r>
                        <a:rPr lang="sr-Latn-CS" b="1" dirty="0" smtClean="0">
                          <a:sym typeface="Symbol"/>
                        </a:rPr>
                        <a:t>m]</a:t>
                      </a:r>
                      <a:endParaRPr lang="sr-Latn-C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b="1" dirty="0" smtClean="0"/>
                        <a:t>0,76</a:t>
                      </a:r>
                      <a:endParaRPr lang="sr-Latn-C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b="1" dirty="0" smtClean="0"/>
                        <a:t>0,70</a:t>
                      </a:r>
                      <a:endParaRPr lang="sr-Latn-C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b="1" dirty="0" smtClean="0"/>
                        <a:t>0,92</a:t>
                      </a:r>
                      <a:endParaRPr lang="sr-Latn-C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b="1" dirty="0" smtClean="0"/>
                        <a:t>1,64</a:t>
                      </a:r>
                      <a:endParaRPr lang="sr-Latn-C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2064603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b="1" dirty="0" smtClean="0"/>
              <a:t>*ZrP – cirkonijum fosfat</a:t>
            </a:r>
          </a:p>
          <a:p>
            <a:r>
              <a:rPr lang="sr-Latn-CS" sz="2400" b="1" dirty="0" smtClean="0"/>
              <a:t>**GPS – guma sa polimernim slojem</a:t>
            </a:r>
            <a:endParaRPr lang="sr-Latn-CS" sz="2400" b="1" dirty="0"/>
          </a:p>
        </p:txBody>
      </p:sp>
      <p:sp>
        <p:nvSpPr>
          <p:cNvPr id="7" name="Oval 6"/>
          <p:cNvSpPr/>
          <p:nvPr/>
        </p:nvSpPr>
        <p:spPr>
          <a:xfrm>
            <a:off x="4267200" y="4191000"/>
            <a:ext cx="762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8" name="Oval 7"/>
          <p:cNvSpPr/>
          <p:nvPr/>
        </p:nvSpPr>
        <p:spPr>
          <a:xfrm>
            <a:off x="7086600" y="4953000"/>
            <a:ext cx="762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9" name="Oval 8"/>
          <p:cNvSpPr/>
          <p:nvPr/>
        </p:nvSpPr>
        <p:spPr>
          <a:xfrm>
            <a:off x="7010400" y="4572000"/>
            <a:ext cx="762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0" name="Oval 9"/>
          <p:cNvSpPr/>
          <p:nvPr/>
        </p:nvSpPr>
        <p:spPr>
          <a:xfrm>
            <a:off x="4191000" y="3810000"/>
            <a:ext cx="762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 dirty="0"/>
          </a:p>
        </p:txBody>
      </p:sp>
      <p:sp>
        <p:nvSpPr>
          <p:cNvPr id="11" name="Oval 10"/>
          <p:cNvSpPr/>
          <p:nvPr/>
        </p:nvSpPr>
        <p:spPr>
          <a:xfrm>
            <a:off x="7010400" y="3810000"/>
            <a:ext cx="762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Polistiren + Montmorilonit</a:t>
            </a:r>
            <a:endParaRPr lang="sr-Latn-CS" dirty="0"/>
          </a:p>
        </p:txBody>
      </p:sp>
      <p:grpSp>
        <p:nvGrpSpPr>
          <p:cNvPr id="11" name="Group 10"/>
          <p:cNvGrpSpPr/>
          <p:nvPr/>
        </p:nvGrpSpPr>
        <p:grpSpPr>
          <a:xfrm>
            <a:off x="0" y="2667000"/>
            <a:ext cx="9027751" cy="3829110"/>
            <a:chOff x="0" y="2667000"/>
            <a:chExt cx="9027751" cy="3829110"/>
          </a:xfrm>
        </p:grpSpPr>
        <p:pic>
          <p:nvPicPr>
            <p:cNvPr id="5017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64449" y="2743200"/>
              <a:ext cx="4263302" cy="3445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0180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4800" y="2743200"/>
              <a:ext cx="4229632" cy="3343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0" y="2667000"/>
              <a:ext cx="492443" cy="304800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sr-Latn-CS" sz="2000" b="1" dirty="0" smtClean="0"/>
                <a:t>Modul elastičnosti [MPa]</a:t>
              </a:r>
              <a:endParaRPr lang="sr-Latn-CS" sz="20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19200" y="6096000"/>
              <a:ext cx="3124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sz="2000" b="1" dirty="0" smtClean="0"/>
                <a:t>Udeo montmorilonita [%]</a:t>
              </a:r>
              <a:endParaRPr lang="sr-Latn-CS" sz="20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638800" y="6096000"/>
              <a:ext cx="3124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sz="2000" b="1" dirty="0" smtClean="0"/>
                <a:t>Udeo montmorilonita [%]</a:t>
              </a:r>
              <a:endParaRPr lang="sr-Latn-CS" sz="20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419600" y="2667000"/>
              <a:ext cx="492443" cy="304800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sr-Latn-CS" sz="2000" b="1" dirty="0" smtClean="0"/>
                <a:t>Zatezna ćvrstoća [MPa]</a:t>
              </a:r>
              <a:endParaRPr lang="sr-Latn-CS" sz="2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791200"/>
          </a:xfrm>
        </p:spPr>
        <p:txBody>
          <a:bodyPr>
            <a:normAutofit/>
          </a:bodyPr>
          <a:lstStyle/>
          <a:p>
            <a:r>
              <a:rPr lang="sr-Latn-CS" dirty="0" smtClean="0"/>
              <a:t>Sadrže keramičke partikulitne čestice čija je veličina na nivou nanometra (nm).</a:t>
            </a:r>
          </a:p>
          <a:p>
            <a:endParaRPr lang="sr-Latn-CS" dirty="0" smtClean="0"/>
          </a:p>
          <a:p>
            <a:r>
              <a:rPr lang="sr-Latn-CS" dirty="0" smtClean="0"/>
              <a:t>Predstavljaju višefazne materijale kod kojih jedna ili više faza imaju tri dimenzije koje su manje od 1000 nm</a:t>
            </a:r>
            <a:r>
              <a:rPr lang="en-US" dirty="0" smtClean="0"/>
              <a:t> (1 µm, </a:t>
            </a:r>
            <a:r>
              <a:rPr lang="en-US" dirty="0" err="1" smtClean="0"/>
              <a:t>obično</a:t>
            </a:r>
            <a:r>
              <a:rPr lang="en-US" dirty="0" smtClean="0"/>
              <a:t> do 50 nm)</a:t>
            </a:r>
            <a:r>
              <a:rPr lang="sr-Latn-CS" dirty="0" smtClean="0"/>
              <a:t>.</a:t>
            </a:r>
          </a:p>
          <a:p>
            <a:pPr>
              <a:buNone/>
            </a:pPr>
            <a:endParaRPr lang="sr-Latn-CS" dirty="0" smtClean="0"/>
          </a:p>
          <a:p>
            <a:r>
              <a:rPr lang="sr-Latn-CS" dirty="0" smtClean="0"/>
              <a:t>Ključni parametri koji utiču na stepen ojačanja je vrsta, veličina ojačavajućih čestica i njihov raspored.</a:t>
            </a:r>
          </a:p>
          <a:p>
            <a:pPr marL="514350" indent="-514350">
              <a:buNone/>
            </a:pPr>
            <a:endParaRPr lang="sr-Latn-CS" dirty="0" smtClean="0"/>
          </a:p>
          <a:p>
            <a:pPr marL="514350" indent="-514350">
              <a:buNone/>
            </a:pPr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2954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b="1" dirty="0" smtClean="0"/>
              <a:t>Skrob + 5 % Montmorilonita</a:t>
            </a:r>
          </a:p>
          <a:p>
            <a:r>
              <a:rPr lang="sr-Latn-CS" sz="2400" b="1" dirty="0" smtClean="0"/>
              <a:t>2010. godina:</a:t>
            </a:r>
            <a:endParaRPr lang="sr-Latn-CS" sz="2400" b="1" dirty="0"/>
          </a:p>
        </p:txBody>
      </p:sp>
      <p:graphicFrame>
        <p:nvGraphicFramePr>
          <p:cNvPr id="5" name="Graf 8"/>
          <p:cNvGraphicFramePr>
            <a:graphicFrameLocks/>
          </p:cNvGraphicFramePr>
          <p:nvPr/>
        </p:nvGraphicFramePr>
        <p:xfrm>
          <a:off x="2667000" y="457200"/>
          <a:ext cx="7600950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3" r:id="rId4" imgW="6005080" imgH="5145470" progId="Excel.Sheet.8">
                  <p:embed/>
                </p:oleObj>
              </mc:Choice>
              <mc:Fallback>
                <p:oleObj r:id="rId4" imgW="6005080" imgH="5145470" progId="Excel.Sheet.8">
                  <p:embed/>
                  <p:pic>
                    <p:nvPicPr>
                      <p:cNvPr id="0" name="Graf 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57200"/>
                        <a:ext cx="7600950" cy="655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76600" y="228600"/>
            <a:ext cx="9906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Zatezna čvrstoća [MPa]</a:t>
            </a:r>
            <a:endParaRPr lang="sr-Latn-C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038600" y="5562600"/>
            <a:ext cx="990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Nakon 20 dana</a:t>
            </a:r>
            <a:endParaRPr lang="sr-Latn-C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91200" y="5867400"/>
            <a:ext cx="990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Nakon 90 dana</a:t>
            </a:r>
            <a:endParaRPr lang="sr-Latn-C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696200" y="5257800"/>
            <a:ext cx="1219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osnova</a:t>
            </a:r>
            <a:endParaRPr lang="sr-Latn-C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077200" y="4648200"/>
            <a:ext cx="1066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kompozit</a:t>
            </a:r>
            <a:endParaRPr lang="sr-Latn-C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 smtClean="0"/>
              <a:t>Nanopartikulitni kompozitni materijali otporni na habanje</a:t>
            </a:r>
            <a:endParaRPr lang="sr-Latn-C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1524000"/>
          <a:ext cx="9144000" cy="339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752600"/>
                <a:gridCol w="1371600"/>
                <a:gridCol w="1371600"/>
                <a:gridCol w="1676401"/>
                <a:gridCol w="1447799"/>
              </a:tblGrid>
              <a:tr h="320040">
                <a:tc rowSpan="2">
                  <a:txBody>
                    <a:bodyPr/>
                    <a:lstStyle/>
                    <a:p>
                      <a:r>
                        <a:rPr lang="sr-Latn-CS" dirty="0" smtClean="0"/>
                        <a:t>Osnova</a:t>
                      </a:r>
                      <a:endParaRPr lang="sr-Latn-C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sr-Latn-CS" dirty="0" smtClean="0"/>
                        <a:t>Nanočestice</a:t>
                      </a:r>
                      <a:endParaRPr lang="sr-Latn-C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sr-Latn-CS" dirty="0" smtClean="0"/>
                        <a:t>Udeo nanočestica [%]</a:t>
                      </a:r>
                      <a:endParaRPr lang="sr-Latn-C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r-Latn-CS" dirty="0" smtClean="0"/>
                        <a:t>Habanje [</a:t>
                      </a:r>
                      <a:r>
                        <a:rPr lang="sr-Latn-CS" dirty="0" smtClean="0">
                          <a:solidFill>
                            <a:schemeClr val="bg1"/>
                          </a:solidFill>
                        </a:rPr>
                        <a:t>mm</a:t>
                      </a:r>
                      <a:r>
                        <a:rPr lang="sr-Latn-CS" baseline="300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sr-Latn-CS" baseline="0" dirty="0" smtClean="0">
                          <a:solidFill>
                            <a:schemeClr val="bg1"/>
                          </a:solidFill>
                        </a:rPr>
                        <a:t>/Nm</a:t>
                      </a:r>
                      <a:r>
                        <a:rPr lang="sr-Latn-CS" dirty="0" smtClean="0"/>
                        <a:t>]</a:t>
                      </a:r>
                      <a:endParaRPr lang="sr-Latn-C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sr-Latn-CS" dirty="0" smtClean="0"/>
                        <a:t>Habanje</a:t>
                      </a:r>
                      <a:r>
                        <a:rPr lang="sr-Latn-CS" baseline="0" dirty="0" smtClean="0"/>
                        <a:t> sa/bez nanočestica</a:t>
                      </a:r>
                      <a:endParaRPr lang="sr-Latn-CS" dirty="0"/>
                    </a:p>
                  </a:txBody>
                  <a:tcPr/>
                </a:tc>
              </a:tr>
              <a:tr h="320040"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b="1" dirty="0" smtClean="0">
                          <a:solidFill>
                            <a:schemeClr val="bg1"/>
                          </a:solidFill>
                        </a:rPr>
                        <a:t>Bez nanočestica</a:t>
                      </a:r>
                      <a:endParaRPr lang="sr-Latn-C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CS" b="1" dirty="0" smtClean="0">
                          <a:solidFill>
                            <a:schemeClr val="bg1"/>
                          </a:solidFill>
                        </a:rPr>
                        <a:t>Sa nanočesticama</a:t>
                      </a:r>
                      <a:endParaRPr lang="sr-Latn-C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r-Latn-C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 smtClean="0"/>
                        <a:t>PTFE (Teflon)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Al</a:t>
                      </a:r>
                      <a:r>
                        <a:rPr lang="sr-Latn-CS" baseline="-25000" dirty="0" smtClean="0"/>
                        <a:t>2</a:t>
                      </a:r>
                      <a:r>
                        <a:rPr lang="sr-Latn-CS" baseline="0" dirty="0" smtClean="0"/>
                        <a:t>O</a:t>
                      </a:r>
                      <a:r>
                        <a:rPr lang="sr-Latn-CS" baseline="-25000" dirty="0" smtClean="0"/>
                        <a:t>3 </a:t>
                      </a:r>
                      <a:r>
                        <a:rPr lang="sr-Latn-CS" sz="1800" baseline="0" dirty="0" smtClean="0"/>
                        <a:t>(38 nm)</a:t>
                      </a:r>
                      <a:endParaRPr lang="sr-Latn-C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20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1,2x10</a:t>
                      </a:r>
                      <a:r>
                        <a:rPr lang="sr-Latn-CS" baseline="30000" dirty="0" smtClean="0"/>
                        <a:t>-6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1,9x10</a:t>
                      </a:r>
                      <a:r>
                        <a:rPr lang="sr-Latn-CS" baseline="30000" dirty="0" smtClean="0"/>
                        <a:t>-9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631x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 smtClean="0"/>
                        <a:t>UHMWPE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dirty="0" smtClean="0"/>
                        <a:t>Al</a:t>
                      </a:r>
                      <a:r>
                        <a:rPr lang="sr-Latn-CS" baseline="-25000" dirty="0" smtClean="0"/>
                        <a:t>2</a:t>
                      </a:r>
                      <a:r>
                        <a:rPr lang="sr-Latn-CS" baseline="0" dirty="0" smtClean="0"/>
                        <a:t>O</a:t>
                      </a:r>
                      <a:r>
                        <a:rPr lang="sr-Latn-CS" baseline="-25000" dirty="0" smtClean="0"/>
                        <a:t>3</a:t>
                      </a:r>
                      <a:r>
                        <a:rPr lang="sr-Latn-CS" baseline="0" dirty="0" smtClean="0"/>
                        <a:t> (20-30nm)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258x10</a:t>
                      </a:r>
                      <a:r>
                        <a:rPr lang="sr-Latn-CS" baseline="30000" dirty="0" smtClean="0"/>
                        <a:t>-6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0,7x10</a:t>
                      </a:r>
                      <a:r>
                        <a:rPr lang="sr-Latn-CS" baseline="30000" dirty="0" smtClean="0"/>
                        <a:t>-6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369x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 smtClean="0"/>
                        <a:t>PET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dirty="0" smtClean="0"/>
                        <a:t>Al</a:t>
                      </a:r>
                      <a:r>
                        <a:rPr lang="sr-Latn-CS" baseline="-25000" dirty="0" smtClean="0"/>
                        <a:t>2</a:t>
                      </a:r>
                      <a:r>
                        <a:rPr lang="sr-Latn-CS" baseline="0" dirty="0" smtClean="0"/>
                        <a:t>O</a:t>
                      </a:r>
                      <a:r>
                        <a:rPr lang="sr-Latn-CS" baseline="-25000" dirty="0" smtClean="0"/>
                        <a:t>3 </a:t>
                      </a:r>
                      <a:r>
                        <a:rPr lang="sr-Latn-CS" baseline="0" dirty="0" smtClean="0"/>
                        <a:t>(38 nm)</a:t>
                      </a:r>
                      <a:endParaRPr lang="sr-Latn-C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2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9,5x10</a:t>
                      </a:r>
                      <a:r>
                        <a:rPr lang="sr-Latn-CS" baseline="30000" dirty="0" smtClean="0"/>
                        <a:t>-6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0,55x10</a:t>
                      </a:r>
                      <a:r>
                        <a:rPr lang="sr-Latn-CS" baseline="30000" dirty="0" smtClean="0"/>
                        <a:t>-6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17x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 smtClean="0"/>
                        <a:t>Epoksidna smola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SiC </a:t>
                      </a:r>
                      <a:r>
                        <a:rPr lang="sr-Latn-CS" baseline="0" dirty="0" smtClean="0"/>
                        <a:t>(61 nm)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0,4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2,3x10</a:t>
                      </a:r>
                      <a:r>
                        <a:rPr lang="sr-Latn-CS" baseline="30000" dirty="0" smtClean="0"/>
                        <a:t>-6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0,55x10</a:t>
                      </a:r>
                      <a:r>
                        <a:rPr lang="sr-Latn-CS" baseline="30000" dirty="0" smtClean="0"/>
                        <a:t>-6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4x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 smtClean="0"/>
                        <a:t>Fenolna smola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TiO</a:t>
                      </a:r>
                      <a:r>
                        <a:rPr lang="sr-Latn-CS" baseline="-25000" dirty="0" smtClean="0"/>
                        <a:t>2</a:t>
                      </a:r>
                      <a:r>
                        <a:rPr lang="sr-Latn-CS" baseline="0" dirty="0" smtClean="0"/>
                        <a:t> (50 nm)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5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2,2x10</a:t>
                      </a:r>
                      <a:r>
                        <a:rPr lang="sr-Latn-CS" baseline="30000" dirty="0" smtClean="0"/>
                        <a:t>-6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0,18x10</a:t>
                      </a:r>
                      <a:r>
                        <a:rPr lang="sr-Latn-CS" baseline="30000" dirty="0" smtClean="0"/>
                        <a:t>-6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12x</a:t>
                      </a:r>
                      <a:endParaRPr lang="sr-Latn-C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Down Arrow 4"/>
          <p:cNvSpPr/>
          <p:nvPr/>
        </p:nvSpPr>
        <p:spPr>
          <a:xfrm>
            <a:off x="1676400" y="4953000"/>
            <a:ext cx="6858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6" name="TextBox 5"/>
          <p:cNvSpPr txBox="1"/>
          <p:nvPr/>
        </p:nvSpPr>
        <p:spPr>
          <a:xfrm>
            <a:off x="533400" y="5421868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b="1" dirty="0" smtClean="0">
                <a:solidFill>
                  <a:srgbClr val="C00000"/>
                </a:solidFill>
              </a:rPr>
              <a:t>*</a:t>
            </a:r>
            <a:r>
              <a:rPr lang="sr-Latn-C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Dodatno fotokatalitičko dejstvo (antifungicidno, antibaktericidno) mehanizmom otpuštanja slobodnih radikala pod dejstvom UV svetlosti sunca</a:t>
            </a:r>
            <a:endParaRPr lang="sr-Latn-C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1447800" y="4267200"/>
            <a:ext cx="1447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Polimetilmetakrilat + SiO</a:t>
            </a:r>
            <a:r>
              <a:rPr lang="sr-Latn-CS" baseline="-25000" dirty="0" smtClean="0"/>
              <a:t>2</a:t>
            </a:r>
            <a:r>
              <a:rPr lang="sr-Latn-CS" dirty="0" smtClean="0"/>
              <a:t> (Silika)</a:t>
            </a:r>
            <a:endParaRPr lang="sr-Latn-C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2438400"/>
          <a:ext cx="8458199" cy="351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3905"/>
                <a:gridCol w="1768098"/>
                <a:gridCol w="1768098"/>
                <a:gridCol w="1768098"/>
              </a:tblGrid>
              <a:tr h="370840">
                <a:tc>
                  <a:txBody>
                    <a:bodyPr/>
                    <a:lstStyle/>
                    <a:p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Modul elastičnosti E [MPa]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dirty="0" smtClean="0"/>
                        <a:t>Zatezna čvrstoća Rm [MPa]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Izduženje [%]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 smtClean="0"/>
                        <a:t>PMMA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126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6,74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15,4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 smtClean="0"/>
                        <a:t>PMMA+5%SiO</a:t>
                      </a:r>
                      <a:r>
                        <a:rPr lang="sr-Latn-CS" baseline="-25000" dirty="0" smtClean="0"/>
                        <a:t>2</a:t>
                      </a:r>
                      <a:r>
                        <a:rPr lang="sr-Latn-CS" baseline="0" dirty="0" smtClean="0"/>
                        <a:t> (40 nm)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-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6,94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8,56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dirty="0" smtClean="0"/>
                        <a:t>PMMA+10%SiO</a:t>
                      </a:r>
                      <a:r>
                        <a:rPr lang="sr-Latn-CS" baseline="-25000" dirty="0" smtClean="0"/>
                        <a:t>2</a:t>
                      </a:r>
                      <a:r>
                        <a:rPr lang="sr-Latn-CS" baseline="0" dirty="0" smtClean="0"/>
                        <a:t> (40 nm)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-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10,03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9,12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dirty="0" smtClean="0"/>
                        <a:t>PMMA+5%SiO</a:t>
                      </a:r>
                      <a:r>
                        <a:rPr lang="sr-Latn-CS" baseline="-25000" dirty="0" smtClean="0"/>
                        <a:t>2</a:t>
                      </a:r>
                      <a:r>
                        <a:rPr lang="sr-Latn-CS" baseline="0" dirty="0" smtClean="0"/>
                        <a:t> (30 nm)</a:t>
                      </a:r>
                      <a:endParaRPr lang="sr-Latn-C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-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7,63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11,0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dirty="0" smtClean="0"/>
                        <a:t>PMMA+10%SiO</a:t>
                      </a:r>
                      <a:r>
                        <a:rPr lang="sr-Latn-CS" baseline="-25000" dirty="0" smtClean="0"/>
                        <a:t>2</a:t>
                      </a:r>
                      <a:r>
                        <a:rPr lang="sr-Latn-CS" baseline="0" dirty="0" smtClean="0"/>
                        <a:t> (30 nm)</a:t>
                      </a:r>
                      <a:endParaRPr lang="sr-Latn-C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-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10,31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11,2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dirty="0" smtClean="0"/>
                        <a:t>PMMA+5%SiO</a:t>
                      </a:r>
                      <a:r>
                        <a:rPr lang="sr-Latn-CS" baseline="-25000" dirty="0" smtClean="0"/>
                        <a:t>2</a:t>
                      </a:r>
                      <a:r>
                        <a:rPr lang="sr-Latn-CS" baseline="0" dirty="0" smtClean="0"/>
                        <a:t> (20 nm)</a:t>
                      </a:r>
                      <a:endParaRPr lang="sr-Latn-C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156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9,28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19,7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dirty="0" smtClean="0"/>
                        <a:t>PMMA+10%SiO</a:t>
                      </a:r>
                      <a:r>
                        <a:rPr lang="sr-Latn-CS" baseline="-25000" dirty="0" smtClean="0"/>
                        <a:t>2</a:t>
                      </a:r>
                      <a:r>
                        <a:rPr lang="sr-Latn-CS" baseline="0" dirty="0" smtClean="0"/>
                        <a:t> (20 nm)</a:t>
                      </a:r>
                      <a:endParaRPr lang="sr-Latn-C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245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12,58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17,9</a:t>
                      </a:r>
                      <a:endParaRPr lang="sr-Latn-C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4876800" y="5562600"/>
            <a:ext cx="1447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 dirty="0"/>
          </a:p>
        </p:txBody>
      </p:sp>
      <p:sp>
        <p:nvSpPr>
          <p:cNvPr id="8" name="Oval 7"/>
          <p:cNvSpPr/>
          <p:nvPr/>
        </p:nvSpPr>
        <p:spPr>
          <a:xfrm>
            <a:off x="3048000" y="5562600"/>
            <a:ext cx="1447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 dirty="0"/>
          </a:p>
        </p:txBody>
      </p:sp>
      <p:sp>
        <p:nvSpPr>
          <p:cNvPr id="9" name="Oval 8"/>
          <p:cNvSpPr/>
          <p:nvPr/>
        </p:nvSpPr>
        <p:spPr>
          <a:xfrm>
            <a:off x="6629400" y="5181600"/>
            <a:ext cx="14478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b="1" dirty="0" smtClean="0"/>
              <a:t>Nanopartikulitni materijali sa keramičkom osnovom + 20-30% čestica</a:t>
            </a:r>
            <a:endParaRPr lang="sr-Latn-CS" b="1" dirty="0"/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1673478"/>
            <a:ext cx="5943600" cy="5032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04800" y="3962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INTERGRANULARNI</a:t>
            </a:r>
            <a:endParaRPr lang="sr-Latn-C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429000" y="3962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INTRAGRANULARNI</a:t>
            </a:r>
            <a:endParaRPr lang="sr-Latn-C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64008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HIBRIDNI</a:t>
            </a:r>
            <a:endParaRPr lang="sr-Latn-C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429000" y="64008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NANO/NANO TIP</a:t>
            </a:r>
            <a:endParaRPr lang="sr-Latn-CS" b="1" dirty="0"/>
          </a:p>
        </p:txBody>
      </p:sp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6025" y="1524000"/>
            <a:ext cx="2847975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6553200" y="38100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NANO/NANO TIP</a:t>
            </a:r>
            <a:endParaRPr lang="sr-Latn-C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477000" y="6324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INTRAGRANULARNI</a:t>
            </a:r>
            <a:endParaRPr lang="sr-Latn-C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4237"/>
            <a:ext cx="8229600" cy="2011363"/>
          </a:xfrm>
        </p:spPr>
        <p:txBody>
          <a:bodyPr>
            <a:normAutofit fontScale="92500" lnSpcReduction="20000"/>
          </a:bodyPr>
          <a:lstStyle/>
          <a:p>
            <a:r>
              <a:rPr lang="sr-Latn-CS" dirty="0" smtClean="0"/>
              <a:t>Praktična primena: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Rezni alati (nano WC-Co)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sr-Latn-CS" dirty="0" smtClean="0"/>
              <a:t>Mlazni motori (Al</a:t>
            </a:r>
            <a:r>
              <a:rPr lang="sr-Latn-CS" baseline="-25000" dirty="0" smtClean="0"/>
              <a:t>2</a:t>
            </a:r>
            <a:r>
              <a:rPr lang="sr-Latn-CS" dirty="0" smtClean="0"/>
              <a:t>O</a:t>
            </a:r>
            <a:r>
              <a:rPr lang="sr-Latn-CS" baseline="-25000" dirty="0" smtClean="0"/>
              <a:t>3</a:t>
            </a:r>
            <a:r>
              <a:rPr lang="sr-Latn-CS" dirty="0" smtClean="0"/>
              <a:t>+SiC/ZrO)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Balistička</a:t>
            </a:r>
            <a:r>
              <a:rPr lang="en-US" dirty="0" smtClean="0"/>
              <a:t> </a:t>
            </a:r>
            <a:r>
              <a:rPr lang="en-US" dirty="0" err="1" smtClean="0"/>
              <a:t>zaštita</a:t>
            </a:r>
            <a:r>
              <a:rPr lang="en-US" dirty="0" smtClean="0"/>
              <a:t> </a:t>
            </a:r>
            <a:r>
              <a:rPr lang="sr-Latn-CS" dirty="0" smtClean="0"/>
              <a:t>(Al</a:t>
            </a:r>
            <a:r>
              <a:rPr lang="sr-Latn-CS" baseline="-25000" dirty="0" smtClean="0"/>
              <a:t>2</a:t>
            </a:r>
            <a:r>
              <a:rPr lang="sr-Latn-CS" dirty="0" smtClean="0"/>
              <a:t>O</a:t>
            </a:r>
            <a:r>
              <a:rPr lang="sr-Latn-CS" baseline="-25000" dirty="0" smtClean="0"/>
              <a:t>3</a:t>
            </a:r>
            <a:r>
              <a:rPr lang="sr-Latn-CS" dirty="0" smtClean="0"/>
              <a:t>+SiC)</a:t>
            </a:r>
          </a:p>
          <a:p>
            <a:pPr marL="514350" indent="-514350">
              <a:buFont typeface="Arial" pitchFamily="34" charset="0"/>
              <a:buAutoNum type="arabicPeriod"/>
            </a:pPr>
            <a:endParaRPr lang="sr-Latn-C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3200400"/>
          <a:ext cx="86868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/>
                <a:gridCol w="2171700"/>
                <a:gridCol w="2171700"/>
                <a:gridCol w="2171700"/>
              </a:tblGrid>
              <a:tr h="370840">
                <a:tc>
                  <a:txBody>
                    <a:bodyPr/>
                    <a:lstStyle/>
                    <a:p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Žilavost loma K</a:t>
                      </a:r>
                      <a:r>
                        <a:rPr lang="sr-Latn-CS" baseline="-25000" dirty="0" smtClean="0"/>
                        <a:t>IC</a:t>
                      </a:r>
                      <a:r>
                        <a:rPr lang="sr-Latn-CS" baseline="0" dirty="0" smtClean="0"/>
                        <a:t> [</a:t>
                      </a:r>
                      <a:r>
                        <a:rPr lang="sr-Latn-CS" b="1" dirty="0" smtClean="0"/>
                        <a:t>MPa</a:t>
                      </a:r>
                      <a:r>
                        <a:rPr lang="sr-Latn-CS" b="1" dirty="0" smtClean="0">
                          <a:sym typeface="Symbol"/>
                        </a:rPr>
                        <a:t>m</a:t>
                      </a:r>
                      <a:r>
                        <a:rPr lang="sr-Latn-CS" baseline="0" dirty="0" smtClean="0"/>
                        <a:t>]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Savojna čvrstoća </a:t>
                      </a:r>
                      <a:r>
                        <a:rPr lang="sr-Latn-CS" dirty="0" smtClean="0">
                          <a:sym typeface="Symbol"/>
                        </a:rPr>
                        <a:t></a:t>
                      </a:r>
                      <a:r>
                        <a:rPr lang="sr-Latn-CS" baseline="-25000" dirty="0" smtClean="0">
                          <a:sym typeface="Symbol"/>
                        </a:rPr>
                        <a:t>SM</a:t>
                      </a:r>
                      <a:r>
                        <a:rPr lang="sr-Latn-CS" dirty="0" smtClean="0">
                          <a:sym typeface="Symbol"/>
                        </a:rPr>
                        <a:t> </a:t>
                      </a:r>
                      <a:r>
                        <a:rPr lang="sr-Latn-CS" dirty="0" smtClean="0"/>
                        <a:t>[MPa]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Tvrdoća HV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dirty="0" smtClean="0"/>
                        <a:t>Al</a:t>
                      </a:r>
                      <a:r>
                        <a:rPr lang="sr-Latn-CS" baseline="-25000" dirty="0" smtClean="0"/>
                        <a:t>2</a:t>
                      </a:r>
                      <a:r>
                        <a:rPr lang="sr-Latn-CS" baseline="0" dirty="0" smtClean="0"/>
                        <a:t>O</a:t>
                      </a:r>
                      <a:r>
                        <a:rPr lang="sr-Latn-CS" baseline="-25000" dirty="0" smtClean="0"/>
                        <a:t>3</a:t>
                      </a:r>
                      <a:endParaRPr lang="sr-Latn-C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3</a:t>
                      </a:r>
                      <a:r>
                        <a:rPr lang="sr-Latn-CS" baseline="0" dirty="0" smtClean="0"/>
                        <a:t> – 3,25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~330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~1200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dirty="0" smtClean="0"/>
                        <a:t>Al</a:t>
                      </a:r>
                      <a:r>
                        <a:rPr lang="sr-Latn-CS" baseline="-25000" dirty="0" smtClean="0"/>
                        <a:t>2</a:t>
                      </a:r>
                      <a:r>
                        <a:rPr lang="sr-Latn-CS" baseline="0" dirty="0" smtClean="0"/>
                        <a:t>O</a:t>
                      </a:r>
                      <a:r>
                        <a:rPr lang="sr-Latn-CS" baseline="-25000" dirty="0" smtClean="0"/>
                        <a:t>3</a:t>
                      </a:r>
                      <a:r>
                        <a:rPr lang="sr-Latn-CS" baseline="0" dirty="0" smtClean="0"/>
                        <a:t>+SiC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4,7 – 4,8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760-1000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1900-2100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 smtClean="0"/>
                        <a:t>Si</a:t>
                      </a:r>
                      <a:r>
                        <a:rPr lang="sr-Latn-CS" baseline="-25000" dirty="0" smtClean="0"/>
                        <a:t>3</a:t>
                      </a:r>
                      <a:r>
                        <a:rPr lang="sr-Latn-CS" baseline="0" dirty="0" smtClean="0"/>
                        <a:t>N</a:t>
                      </a:r>
                      <a:r>
                        <a:rPr lang="sr-Latn-CS" baseline="-25000" dirty="0" smtClean="0"/>
                        <a:t>4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5,4</a:t>
                      </a:r>
                      <a:r>
                        <a:rPr lang="sr-Latn-CS" baseline="0" dirty="0" smtClean="0"/>
                        <a:t> – 6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~830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1400-1500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dirty="0" smtClean="0"/>
                        <a:t>Si</a:t>
                      </a:r>
                      <a:r>
                        <a:rPr lang="sr-Latn-CS" baseline="-25000" dirty="0" smtClean="0"/>
                        <a:t>3</a:t>
                      </a:r>
                      <a:r>
                        <a:rPr lang="sr-Latn-CS" baseline="0" dirty="0" smtClean="0"/>
                        <a:t>N</a:t>
                      </a:r>
                      <a:r>
                        <a:rPr lang="sr-Latn-CS" baseline="-25000" dirty="0" smtClean="0"/>
                        <a:t>4</a:t>
                      </a:r>
                      <a:r>
                        <a:rPr lang="sr-Latn-CS" baseline="0" dirty="0" smtClean="0"/>
                        <a:t>+SiC</a:t>
                      </a:r>
                      <a:endParaRPr lang="sr-Latn-C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6,8 – 7,5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~1300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1780-1880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 smtClean="0"/>
                        <a:t>SiC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4,6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~550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~2800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dirty="0" smtClean="0"/>
                        <a:t>SiC+Si</a:t>
                      </a:r>
                      <a:r>
                        <a:rPr lang="sr-Latn-CS" baseline="-25000" dirty="0" smtClean="0"/>
                        <a:t>3</a:t>
                      </a:r>
                      <a:r>
                        <a:rPr lang="sr-Latn-CS" baseline="0" dirty="0" smtClean="0"/>
                        <a:t>N</a:t>
                      </a:r>
                      <a:r>
                        <a:rPr lang="sr-Latn-CS" baseline="-25000" dirty="0" smtClean="0"/>
                        <a:t>4</a:t>
                      </a:r>
                      <a:endParaRPr lang="sr-Latn-C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6,6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~1000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~4000</a:t>
                      </a:r>
                      <a:endParaRPr lang="sr-Latn-C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b="1" dirty="0" smtClean="0"/>
              <a:t>Vrste nanočestica i oblast primene</a:t>
            </a:r>
            <a:br>
              <a:rPr lang="sr-Latn-CS" b="1" dirty="0" smtClean="0"/>
            </a:br>
            <a:r>
              <a:rPr lang="sr-Latn-CS" b="1" dirty="0" smtClean="0"/>
              <a:t>-metalna osnova-</a:t>
            </a:r>
            <a:endParaRPr lang="sr-Latn-CS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0"/>
            <a:ext cx="4114800" cy="317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752600" y="214378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800" b="1" dirty="0" smtClean="0"/>
              <a:t>Legura Al+Al</a:t>
            </a:r>
            <a:r>
              <a:rPr lang="sr-Latn-CS" sz="2800" b="1" baseline="-25000" dirty="0" smtClean="0"/>
              <a:t>2</a:t>
            </a:r>
            <a:r>
              <a:rPr lang="sr-Latn-CS" sz="2800" b="1" dirty="0" smtClean="0"/>
              <a:t>O</a:t>
            </a:r>
            <a:r>
              <a:rPr lang="sr-Latn-CS" sz="2800" b="1" baseline="-25000" dirty="0" smtClean="0"/>
              <a:t>3</a:t>
            </a:r>
            <a:r>
              <a:rPr lang="sr-Latn-CS" sz="2800" b="1" dirty="0" smtClean="0"/>
              <a:t> (35 nm)</a:t>
            </a:r>
            <a:endParaRPr lang="sr-Latn-CS" sz="2800" b="1" dirty="0"/>
          </a:p>
        </p:txBody>
      </p:sp>
      <p:sp>
        <p:nvSpPr>
          <p:cNvPr id="16" name="Rectangle 15"/>
          <p:cNvSpPr/>
          <p:nvPr/>
        </p:nvSpPr>
        <p:spPr>
          <a:xfrm>
            <a:off x="1981200" y="4953000"/>
            <a:ext cx="1905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grpSp>
        <p:nvGrpSpPr>
          <p:cNvPr id="18" name="Group 17"/>
          <p:cNvGrpSpPr/>
          <p:nvPr/>
        </p:nvGrpSpPr>
        <p:grpSpPr>
          <a:xfrm>
            <a:off x="0" y="3048000"/>
            <a:ext cx="9144001" cy="3493532"/>
            <a:chOff x="0" y="3048000"/>
            <a:chExt cx="9144001" cy="3493532"/>
          </a:xfrm>
        </p:grpSpPr>
        <p:pic>
          <p:nvPicPr>
            <p:cNvPr id="9318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88375" y="3048000"/>
              <a:ext cx="4555626" cy="312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1066800" y="6172200"/>
              <a:ext cx="2971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 smtClean="0"/>
                <a:t>Udeo Al</a:t>
              </a:r>
              <a:r>
                <a:rPr lang="sr-Latn-CS" b="1" baseline="-25000" dirty="0" smtClean="0"/>
                <a:t>2</a:t>
              </a:r>
              <a:r>
                <a:rPr lang="sr-Latn-CS" b="1" dirty="0" smtClean="0"/>
                <a:t>O</a:t>
              </a:r>
              <a:r>
                <a:rPr lang="sr-Latn-CS" b="1" baseline="-25000" dirty="0" smtClean="0"/>
                <a:t>3 </a:t>
              </a:r>
              <a:r>
                <a:rPr lang="sr-Latn-CS" b="1" dirty="0" smtClean="0"/>
                <a:t>[%]</a:t>
              </a:r>
              <a:endParaRPr lang="sr-Latn-C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486400" y="6172200"/>
              <a:ext cx="2971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 smtClean="0"/>
                <a:t>Udeo </a:t>
              </a:r>
              <a:r>
                <a:rPr lang="en-US" b="1" dirty="0" smtClean="0"/>
                <a:t> </a:t>
              </a:r>
              <a:r>
                <a:rPr lang="sr-Latn-CS" b="1" dirty="0" smtClean="0"/>
                <a:t>Al</a:t>
              </a:r>
              <a:r>
                <a:rPr lang="sr-Latn-CS" b="1" baseline="-25000" dirty="0" smtClean="0"/>
                <a:t>2</a:t>
              </a:r>
              <a:r>
                <a:rPr lang="sr-Latn-CS" b="1" dirty="0" smtClean="0"/>
                <a:t>O</a:t>
              </a:r>
              <a:r>
                <a:rPr lang="sr-Latn-CS" b="1" baseline="-25000" dirty="0" smtClean="0"/>
                <a:t>3 </a:t>
              </a:r>
              <a:r>
                <a:rPr lang="sr-Latn-CS" b="1" dirty="0" smtClean="0"/>
                <a:t>[%]</a:t>
              </a:r>
              <a:endParaRPr lang="sr-Latn-CS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0" y="3276600"/>
              <a:ext cx="461665" cy="243840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sr-Latn-CS" b="1" dirty="0" smtClean="0"/>
                <a:t>Napon</a:t>
              </a:r>
              <a:r>
                <a:rPr lang="sr-Latn-CS" b="1" baseline="-25000" dirty="0" smtClean="0"/>
                <a:t> </a:t>
              </a:r>
              <a:r>
                <a:rPr lang="sr-Latn-CS" b="1" dirty="0" smtClean="0"/>
                <a:t>[MPa]</a:t>
              </a:r>
              <a:endParaRPr lang="sr-Latn-CS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67200" y="3276600"/>
              <a:ext cx="461665" cy="243840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sr-Latn-CS" b="1" dirty="0" smtClean="0"/>
                <a:t>Tvrdoća po Vikersu</a:t>
              </a:r>
              <a:endParaRPr lang="sr-Latn-CS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057400" y="3733800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Zatezna čvrstoća</a:t>
              </a:r>
              <a:endParaRPr lang="sr-Latn-CS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33600" y="4572000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Napon tečenja</a:t>
              </a:r>
              <a:endParaRPr lang="sr-Latn-CS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5800" y="5181600"/>
              <a:ext cx="144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Leg. a</a:t>
              </a:r>
              <a:r>
                <a:rPr lang="sr-Latn-CS" b="1" dirty="0" smtClean="0"/>
                <a:t>luminijum</a:t>
              </a:r>
              <a:r>
                <a:rPr lang="en-US" b="1" dirty="0" smtClean="0"/>
                <a:t>a</a:t>
              </a:r>
              <a:r>
                <a:rPr lang="sr-Latn-CS" b="1" dirty="0" smtClean="0"/>
                <a:t> </a:t>
              </a:r>
              <a:endParaRPr lang="sr-Latn-CS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53000" y="5334000"/>
              <a:ext cx="144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Leg. a</a:t>
              </a:r>
              <a:r>
                <a:rPr lang="sr-Latn-CS" b="1" dirty="0" smtClean="0"/>
                <a:t>luminijum</a:t>
              </a:r>
              <a:r>
                <a:rPr lang="en-US" b="1" dirty="0" smtClean="0"/>
                <a:t>a</a:t>
              </a:r>
              <a:r>
                <a:rPr lang="sr-Latn-CS" b="1" dirty="0" smtClean="0"/>
                <a:t> </a:t>
              </a:r>
              <a:endParaRPr lang="sr-Latn-CS" b="1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858000" y="4572000"/>
              <a:ext cx="1905000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38100"/>
            <a:ext cx="3604666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495675"/>
            <a:ext cx="43434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7176" y="3886200"/>
            <a:ext cx="422984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85800" y="3059668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b="1" dirty="0" smtClean="0"/>
              <a:t>Čisti aluminijum</a:t>
            </a:r>
            <a:endParaRPr lang="sr-Latn-C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495800" y="35168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b="1" dirty="0" smtClean="0"/>
              <a:t>Al+Al</a:t>
            </a:r>
            <a:r>
              <a:rPr lang="sr-Latn-CS" b="1" baseline="-25000" dirty="0" smtClean="0"/>
              <a:t>2</a:t>
            </a:r>
            <a:r>
              <a:rPr lang="sr-Latn-CS" b="1" dirty="0" smtClean="0"/>
              <a:t>O</a:t>
            </a:r>
            <a:r>
              <a:rPr lang="sr-Latn-CS" b="1" baseline="-25000" dirty="0" smtClean="0"/>
              <a:t>3</a:t>
            </a:r>
            <a:endParaRPr lang="sr-Latn-C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981200" y="2286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b="1" dirty="0" smtClean="0"/>
              <a:t>TEM</a:t>
            </a:r>
            <a:endParaRPr lang="sr-Latn-C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81200" y="16002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b="1" dirty="0" smtClean="0"/>
              <a:t>SEM</a:t>
            </a:r>
            <a:endParaRPr lang="sr-Latn-CS" sz="2400" b="1" dirty="0"/>
          </a:p>
        </p:txBody>
      </p:sp>
      <p:sp>
        <p:nvSpPr>
          <p:cNvPr id="13" name="Down Arrow 12"/>
          <p:cNvSpPr/>
          <p:nvPr/>
        </p:nvSpPr>
        <p:spPr>
          <a:xfrm>
            <a:off x="2057400" y="2209800"/>
            <a:ext cx="3810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4" name="Down Arrow 13"/>
          <p:cNvSpPr/>
          <p:nvPr/>
        </p:nvSpPr>
        <p:spPr>
          <a:xfrm rot="18440820">
            <a:off x="3576877" y="1564456"/>
            <a:ext cx="381000" cy="22221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5" name="Down Arrow 14"/>
          <p:cNvSpPr/>
          <p:nvPr/>
        </p:nvSpPr>
        <p:spPr>
          <a:xfrm rot="16200000">
            <a:off x="3956214" y="-615785"/>
            <a:ext cx="381000" cy="22221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/>
        </p:nvSpPr>
        <p:spPr>
          <a:xfrm>
            <a:off x="457200" y="632618"/>
            <a:ext cx="8229600" cy="55927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r>
              <a:rPr lang="sr-Latn-CS" b="1" dirty="0" smtClean="0">
                <a:solidFill>
                  <a:schemeClr val="tx2"/>
                </a:solidFill>
              </a:rPr>
              <a:t>Pitanja-partikulitni nanokompozitni materijali:</a:t>
            </a:r>
          </a:p>
          <a:p>
            <a:pPr algn="ctr">
              <a:buFont typeface="Arial" charset="0"/>
              <a:buNone/>
              <a:defRPr/>
            </a:pPr>
            <a:endParaRPr lang="sr-Latn-CS" b="1" dirty="0" smtClean="0">
              <a:solidFill>
                <a:schemeClr val="tx2"/>
              </a:solidFill>
            </a:endParaRP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sr-Latn-CS" b="1" dirty="0" smtClean="0">
                <a:solidFill>
                  <a:schemeClr val="tx2"/>
                </a:solidFill>
              </a:rPr>
              <a:t>Primarni i sekundarni mehanizmi ojačavanja? 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sr-Latn-CS" b="1" dirty="0" smtClean="0">
                <a:solidFill>
                  <a:schemeClr val="tx2"/>
                </a:solidFill>
              </a:rPr>
              <a:t>Šta su aglomerati i agregati?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sr-Latn-CS" b="1" dirty="0" smtClean="0">
                <a:solidFill>
                  <a:schemeClr val="tx2"/>
                </a:solidFill>
              </a:rPr>
              <a:t>Kako se izbegava pojava aglomerata i agregata?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sr-Latn-CS" b="1" dirty="0" smtClean="0">
                <a:solidFill>
                  <a:schemeClr val="tx2"/>
                </a:solidFill>
              </a:rPr>
              <a:t>Dobijanje nanočestica?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sr-Latn-CS" b="1" dirty="0" smtClean="0">
                <a:solidFill>
                  <a:schemeClr val="tx2"/>
                </a:solidFill>
              </a:rPr>
              <a:t>Dobijanje nanokompozitnih materijala?</a:t>
            </a:r>
            <a:endParaRPr lang="en-US" b="1" dirty="0" smtClean="0">
              <a:solidFill>
                <a:schemeClr val="tx2"/>
              </a:solidFill>
            </a:endParaRP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sr-Latn-CS" b="1" dirty="0" smtClean="0">
                <a:solidFill>
                  <a:schemeClr val="tx2"/>
                </a:solidFill>
              </a:rPr>
              <a:t>Primena </a:t>
            </a:r>
            <a:r>
              <a:rPr lang="en-US" b="1" dirty="0" smtClean="0">
                <a:solidFill>
                  <a:schemeClr val="tx2"/>
                </a:solidFill>
              </a:rPr>
              <a:t>n</a:t>
            </a:r>
            <a:r>
              <a:rPr lang="sr-Latn-CS" b="1" dirty="0" smtClean="0">
                <a:solidFill>
                  <a:schemeClr val="tx2"/>
                </a:solidFill>
              </a:rPr>
              <a:t>anokompozitni</a:t>
            </a:r>
            <a:r>
              <a:rPr lang="en-US" b="1" dirty="0" smtClean="0">
                <a:solidFill>
                  <a:schemeClr val="tx2"/>
                </a:solidFill>
              </a:rPr>
              <a:t>h</a:t>
            </a:r>
            <a:r>
              <a:rPr lang="sr-Latn-CS" b="1" dirty="0" smtClean="0">
                <a:solidFill>
                  <a:schemeClr val="tx2"/>
                </a:solidFill>
              </a:rPr>
              <a:t> materijal</a:t>
            </a:r>
            <a:r>
              <a:rPr lang="en-US" b="1" dirty="0" smtClean="0">
                <a:solidFill>
                  <a:schemeClr val="tx2"/>
                </a:solidFill>
              </a:rPr>
              <a:t>a</a:t>
            </a:r>
            <a:r>
              <a:rPr lang="sr-Latn-CS" b="1" dirty="0" smtClean="0">
                <a:solidFill>
                  <a:schemeClr val="tx2"/>
                </a:solidFill>
              </a:rPr>
              <a:t>.</a:t>
            </a:r>
          </a:p>
          <a:p>
            <a:pPr marL="514350" indent="-514350">
              <a:buFont typeface="Arial" charset="0"/>
              <a:buAutoNum type="arabicPeriod"/>
              <a:defRPr/>
            </a:pPr>
            <a:endParaRPr lang="sr-Latn-CS" b="1" dirty="0" smtClean="0">
              <a:solidFill>
                <a:schemeClr val="tx2"/>
              </a:solidFill>
            </a:endParaRPr>
          </a:p>
          <a:p>
            <a:pPr marL="514350" indent="-514350">
              <a:buFont typeface="Arial" charset="0"/>
              <a:buAutoNum type="arabicPeriod"/>
              <a:defRPr/>
            </a:pPr>
            <a:endParaRPr lang="sr-Latn-CS" b="1" dirty="0" smtClean="0">
              <a:solidFill>
                <a:schemeClr val="tx2"/>
              </a:solidFill>
            </a:endParaRPr>
          </a:p>
          <a:p>
            <a:pPr marL="514350" indent="-514350">
              <a:buFont typeface="Arial" charset="0"/>
              <a:buAutoNum type="arabicPeriod"/>
              <a:defRPr/>
            </a:pPr>
            <a:endParaRPr lang="sr-Latn-CS" b="1" dirty="0" smtClean="0">
              <a:solidFill>
                <a:schemeClr val="tx2"/>
              </a:solidFill>
            </a:endParaRPr>
          </a:p>
          <a:p>
            <a:pPr marL="514350" indent="-514350">
              <a:buFont typeface="Arial" charset="0"/>
              <a:buAutoNum type="arabicPeriod"/>
              <a:defRPr/>
            </a:pPr>
            <a:endParaRPr lang="sr-Latn-CS" b="1" dirty="0" smtClean="0">
              <a:solidFill>
                <a:schemeClr val="tx2"/>
              </a:solidFill>
            </a:endParaRPr>
          </a:p>
          <a:p>
            <a:pPr marL="514350" indent="-514350">
              <a:buFont typeface="Arial" charset="0"/>
              <a:buNone/>
              <a:defRPr/>
            </a:pPr>
            <a:endParaRPr lang="sr-Latn-CS" dirty="0" smtClean="0"/>
          </a:p>
          <a:p>
            <a:pPr marL="514350" indent="-514350">
              <a:buFont typeface="Arial" charset="0"/>
              <a:buAutoNum type="arabicPeriod"/>
              <a:defRPr/>
            </a:pPr>
            <a:endParaRPr lang="sr-Latn-CS" dirty="0" smtClean="0"/>
          </a:p>
          <a:p>
            <a:pPr>
              <a:defRPr/>
            </a:pPr>
            <a:endParaRPr lang="sr-Latn-C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marL="514350" indent="-514350">
              <a:buNone/>
            </a:pPr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32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CS" b="1" dirty="0" smtClean="0"/>
              <a:t>Dodavanjem malih količina nanočestica (do 5 %, izuzetno 20 %), postižu se značajna poboljšanja:</a:t>
            </a:r>
          </a:p>
          <a:p>
            <a:pPr marL="0" indent="0">
              <a:buNone/>
            </a:pPr>
            <a:endParaRPr lang="sr-Latn-CS" dirty="0" smtClean="0"/>
          </a:p>
          <a:p>
            <a:pPr marL="0" indent="0"/>
            <a:r>
              <a:rPr lang="sr-Latn-CS" dirty="0" smtClean="0"/>
              <a:t>Mehaničkih karakteristika</a:t>
            </a:r>
          </a:p>
          <a:p>
            <a:pPr marL="0" indent="0"/>
            <a:r>
              <a:rPr lang="sr-Latn-CS" dirty="0" smtClean="0"/>
              <a:t>Hemijskih k.</a:t>
            </a:r>
          </a:p>
          <a:p>
            <a:pPr marL="0" indent="0"/>
            <a:r>
              <a:rPr lang="sr-Latn-CS" dirty="0" smtClean="0"/>
              <a:t>Električnih k.</a:t>
            </a:r>
          </a:p>
          <a:p>
            <a:pPr marL="0" indent="0"/>
            <a:r>
              <a:rPr lang="sr-Latn-CS" dirty="0" smtClean="0"/>
              <a:t>Multifunkcionalnost proizvoda (npr. fotokatalitički efekat)</a:t>
            </a:r>
          </a:p>
          <a:p>
            <a:pPr marL="0" indent="0">
              <a:buNone/>
            </a:pPr>
            <a:endParaRPr lang="sr-Latn-CS" dirty="0" smtClean="0"/>
          </a:p>
        </p:txBody>
      </p:sp>
      <p:sp>
        <p:nvSpPr>
          <p:cNvPr id="4" name="Oval 3"/>
          <p:cNvSpPr/>
          <p:nvPr/>
        </p:nvSpPr>
        <p:spPr>
          <a:xfrm>
            <a:off x="228600" y="2438400"/>
            <a:ext cx="49530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8237"/>
            <a:ext cx="8229600" cy="4144963"/>
          </a:xfrm>
        </p:spPr>
        <p:txBody>
          <a:bodyPr>
            <a:normAutofit lnSpcReduction="10000"/>
          </a:bodyPr>
          <a:lstStyle/>
          <a:p>
            <a:r>
              <a:rPr lang="sr-Latn-CS" dirty="0" smtClean="0"/>
              <a:t>Što su čestice manjih dimenzija:</a:t>
            </a:r>
          </a:p>
          <a:p>
            <a:pPr>
              <a:buNone/>
            </a:pPr>
            <a:endParaRPr lang="sr-Latn-CS" dirty="0" smtClean="0"/>
          </a:p>
          <a:p>
            <a:pPr marL="514350" indent="-514350">
              <a:buAutoNum type="arabicPeriod"/>
            </a:pPr>
            <a:r>
              <a:rPr lang="sr-Latn-CS" dirty="0" smtClean="0"/>
              <a:t>veći je udeo atoma koji su na površini čestice – u kontaktu sa osnovom, što utiče na povećanje unutrašnje energije sistema.</a:t>
            </a:r>
          </a:p>
          <a:p>
            <a:pPr marL="514350" indent="-514350">
              <a:buAutoNum type="arabicPeriod"/>
            </a:pPr>
            <a:r>
              <a:rPr lang="sr-Latn-CS" dirty="0"/>
              <a:t>v</a:t>
            </a:r>
            <a:r>
              <a:rPr lang="sr-Latn-CS" dirty="0" smtClean="0"/>
              <a:t>eći je broj čestica za isti udeo, u odnosu na čestice većih dimenzija, što stvara uslove za bolju disperziju čestica.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CS" b="1" dirty="0" smtClean="0"/>
              <a:t>Mehanizam ojačavanja </a:t>
            </a:r>
            <a:r>
              <a:rPr lang="en-US" b="1" dirty="0" err="1" smtClean="0"/>
              <a:t>kod</a:t>
            </a:r>
            <a:r>
              <a:rPr lang="en-US" b="1" dirty="0" smtClean="0"/>
              <a:t> </a:t>
            </a:r>
            <a:r>
              <a:rPr lang="en-US" b="1" dirty="0" err="1" smtClean="0"/>
              <a:t>nanokompozitnih</a:t>
            </a:r>
            <a:r>
              <a:rPr lang="en-US" b="1" dirty="0" smtClean="0"/>
              <a:t> </a:t>
            </a:r>
            <a:r>
              <a:rPr lang="en-US" b="1" dirty="0" err="1" smtClean="0"/>
              <a:t>mateirijala</a:t>
            </a:r>
            <a:r>
              <a:rPr lang="en-US" b="1" dirty="0" smtClean="0"/>
              <a:t> </a:t>
            </a:r>
            <a:r>
              <a:rPr lang="en-US" b="1" dirty="0" err="1" smtClean="0"/>
              <a:t>sa</a:t>
            </a:r>
            <a:r>
              <a:rPr lang="en-US" b="1" dirty="0" smtClean="0"/>
              <a:t> </a:t>
            </a:r>
            <a:r>
              <a:rPr lang="en-US" b="1" dirty="0" err="1" smtClean="0"/>
              <a:t>polimernom</a:t>
            </a:r>
            <a:r>
              <a:rPr lang="en-US" b="1" dirty="0" smtClean="0"/>
              <a:t> </a:t>
            </a:r>
            <a:r>
              <a:rPr lang="en-US" b="1" dirty="0" err="1" smtClean="0"/>
              <a:t>osnovom</a:t>
            </a:r>
            <a:r>
              <a:rPr lang="en-US" b="1" dirty="0" smtClean="0"/>
              <a:t> </a:t>
            </a:r>
            <a:r>
              <a:rPr lang="sr-Latn-CS" b="1" dirty="0" smtClean="0"/>
              <a:t>- primarni</a:t>
            </a:r>
            <a:endParaRPr lang="sr-Latn-C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 1. Оценка энергии дисперсий.jpg"/>
          <p:cNvPicPr>
            <a:picLocks noChangeAspect="1"/>
          </p:cNvPicPr>
          <p:nvPr/>
        </p:nvPicPr>
        <p:blipFill>
          <a:blip r:embed="rId2" cstate="email">
            <a:lum bright="-10000"/>
          </a:blip>
          <a:srcRect t="17460"/>
          <a:stretch>
            <a:fillRect/>
          </a:stretch>
        </p:blipFill>
        <p:spPr bwMode="auto">
          <a:xfrm>
            <a:off x="228600" y="2514600"/>
            <a:ext cx="8763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" y="2358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b="1" dirty="0" smtClean="0"/>
              <a:t>Unosom nanočestica se povećava energija sistema, na račun površinskog napona velikog broja čestica:</a:t>
            </a:r>
            <a:endParaRPr lang="sr-Latn-C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650468"/>
            <a:ext cx="1066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Površina</a:t>
            </a:r>
            <a:endParaRPr lang="sr-Latn-C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-76200" y="6096000"/>
            <a:ext cx="1143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Povrinska energija</a:t>
            </a:r>
            <a:endParaRPr lang="sr-Latn-C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1143000" y="1487846"/>
            <a:ext cx="6858000" cy="5141554"/>
            <a:chOff x="1905000" y="1487846"/>
            <a:chExt cx="6858000" cy="5141554"/>
          </a:xfrm>
        </p:grpSpPr>
        <p:pic>
          <p:nvPicPr>
            <p:cNvPr id="8" name="Рисунок 1" descr="Слайд 2. Работа упорядочения силами Гамакера.jp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667000" y="1487846"/>
              <a:ext cx="6096000" cy="5141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5257800" y="6107668"/>
              <a:ext cx="15240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Nano</a:t>
              </a:r>
              <a:r>
                <a:rPr lang="sr-Latn-CS" b="1" dirty="0" smtClean="0"/>
                <a:t>č</a:t>
              </a:r>
              <a:r>
                <a:rPr lang="en-US" b="1" dirty="0" err="1" smtClean="0"/>
                <a:t>estica</a:t>
              </a:r>
              <a:endParaRPr lang="sr-Latn-CS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934200" y="5181600"/>
              <a:ext cx="18288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Uređenje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strukture</a:t>
              </a:r>
              <a:endParaRPr lang="sr-Latn-CS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05000" y="5486400"/>
              <a:ext cx="9144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Osnova</a:t>
              </a:r>
              <a:endParaRPr lang="sr-Latn-CS" b="1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57200" y="3810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Oko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nanočestice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dolazi</a:t>
            </a:r>
            <a:r>
              <a:rPr lang="en-US" sz="2400" b="1" dirty="0" smtClean="0"/>
              <a:t> do </a:t>
            </a:r>
            <a:r>
              <a:rPr lang="en-US" sz="2400" b="1" dirty="0" err="1" smtClean="0"/>
              <a:t>smanjenja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pokretljivosti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polimernih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lanaca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daljini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od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približno</a:t>
            </a:r>
            <a:r>
              <a:rPr lang="en-US" sz="2400" b="1" dirty="0" smtClean="0"/>
              <a:t> </a:t>
            </a:r>
            <a:r>
              <a:rPr lang="sr-Latn-CS" sz="2400" b="1" dirty="0" smtClean="0"/>
              <a:t>1 </a:t>
            </a:r>
            <a:r>
              <a:rPr lang="sr-Latn-CS" sz="2400" b="1" dirty="0" smtClean="0">
                <a:sym typeface="Symbol"/>
              </a:rPr>
              <a:t>m.</a:t>
            </a:r>
            <a:endParaRPr lang="en-US" sz="2400" b="1" dirty="0" smtClean="0">
              <a:sym typeface="Symbol"/>
            </a:endParaRPr>
          </a:p>
          <a:p>
            <a:r>
              <a:rPr lang="en-US" sz="2400" b="1" dirty="0" err="1" smtClean="0">
                <a:sym typeface="Symbol"/>
              </a:rPr>
              <a:t>Ako</a:t>
            </a:r>
            <a:r>
              <a:rPr lang="en-US" sz="2400" b="1" dirty="0" smtClean="0">
                <a:sym typeface="Symbol"/>
              </a:rPr>
              <a:t> se ova </a:t>
            </a:r>
            <a:r>
              <a:rPr lang="en-US" sz="2400" b="1" dirty="0" err="1" smtClean="0">
                <a:sym typeface="Symbol"/>
              </a:rPr>
              <a:t>polja</a:t>
            </a:r>
            <a:r>
              <a:rPr lang="en-US" sz="2400" b="1" dirty="0" smtClean="0">
                <a:sym typeface="Symbol"/>
              </a:rPr>
              <a:t> </a:t>
            </a:r>
            <a:r>
              <a:rPr lang="en-US" sz="2400" b="1" dirty="0" err="1" smtClean="0">
                <a:sym typeface="Symbol"/>
              </a:rPr>
              <a:t>preklapaju</a:t>
            </a:r>
            <a:r>
              <a:rPr lang="en-US" sz="2400" b="1" dirty="0" smtClean="0">
                <a:sym typeface="Symbol"/>
              </a:rPr>
              <a:t>, </a:t>
            </a:r>
            <a:r>
              <a:rPr lang="en-US" sz="2400" b="1" dirty="0" err="1" smtClean="0">
                <a:sym typeface="Symbol"/>
              </a:rPr>
              <a:t>dobija</a:t>
            </a:r>
            <a:r>
              <a:rPr lang="en-US" sz="2400" b="1" dirty="0" smtClean="0">
                <a:sym typeface="Symbol"/>
              </a:rPr>
              <a:t> se </a:t>
            </a:r>
            <a:r>
              <a:rPr lang="en-US" sz="2400" b="1" dirty="0" err="1" smtClean="0">
                <a:sym typeface="Symbol"/>
              </a:rPr>
              <a:t>potpuno</a:t>
            </a:r>
            <a:r>
              <a:rPr lang="en-US" sz="2400" b="1" dirty="0" smtClean="0">
                <a:sym typeface="Symbol"/>
              </a:rPr>
              <a:t> </a:t>
            </a:r>
            <a:r>
              <a:rPr lang="en-US" sz="2400" b="1" dirty="0" err="1" smtClean="0">
                <a:sym typeface="Symbol"/>
              </a:rPr>
              <a:t>ojačavanje</a:t>
            </a:r>
            <a:r>
              <a:rPr lang="en-US" sz="2400" b="1" dirty="0" smtClean="0">
                <a:sym typeface="Symbol"/>
              </a:rPr>
              <a:t> </a:t>
            </a:r>
            <a:r>
              <a:rPr lang="en-US" sz="2400" b="1" dirty="0" err="1" smtClean="0">
                <a:sym typeface="Symbol"/>
              </a:rPr>
              <a:t>osnove</a:t>
            </a:r>
            <a:r>
              <a:rPr lang="en-US" sz="2400" b="1" dirty="0" smtClean="0">
                <a:sym typeface="Symbol"/>
              </a:rPr>
              <a:t> a </a:t>
            </a:r>
            <a:r>
              <a:rPr lang="en-US" sz="2400" b="1" dirty="0" err="1" smtClean="0">
                <a:sym typeface="Symbol"/>
              </a:rPr>
              <a:t>samim</a:t>
            </a:r>
            <a:r>
              <a:rPr lang="en-US" sz="2400" b="1" dirty="0" smtClean="0">
                <a:sym typeface="Symbol"/>
              </a:rPr>
              <a:t> </a:t>
            </a:r>
            <a:r>
              <a:rPr lang="en-US" sz="2400" b="1" dirty="0" err="1" smtClean="0">
                <a:sym typeface="Symbol"/>
              </a:rPr>
              <a:t>tim</a:t>
            </a:r>
            <a:r>
              <a:rPr lang="en-US" sz="2400" b="1" dirty="0" smtClean="0">
                <a:sym typeface="Symbol"/>
              </a:rPr>
              <a:t> </a:t>
            </a:r>
            <a:r>
              <a:rPr lang="en-US" sz="2400" b="1" dirty="0" err="1" smtClean="0">
                <a:sym typeface="Symbol"/>
              </a:rPr>
              <a:t>i</a:t>
            </a:r>
            <a:r>
              <a:rPr lang="en-US" sz="2400" b="1" dirty="0" smtClean="0">
                <a:sym typeface="Symbol"/>
              </a:rPr>
              <a:t> </a:t>
            </a:r>
            <a:r>
              <a:rPr lang="en-US" sz="2400" b="1" dirty="0" err="1" smtClean="0">
                <a:sym typeface="Symbol"/>
              </a:rPr>
              <a:t>nanokompozitnog</a:t>
            </a:r>
            <a:r>
              <a:rPr lang="en-US" sz="2400" b="1" dirty="0" smtClean="0">
                <a:sym typeface="Symbol"/>
              </a:rPr>
              <a:t> </a:t>
            </a:r>
            <a:r>
              <a:rPr lang="en-US" sz="2400" b="1" dirty="0" err="1" smtClean="0">
                <a:sym typeface="Symbol"/>
              </a:rPr>
              <a:t>materijala</a:t>
            </a:r>
            <a:r>
              <a:rPr lang="en-US" sz="2400" b="1" dirty="0" smtClean="0">
                <a:sym typeface="Symbol"/>
              </a:rPr>
              <a:t>.</a:t>
            </a:r>
            <a:endParaRPr lang="sr-Latn-C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226403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b="1" dirty="0" smtClean="0"/>
              <a:t>Sferična čestica prečnika 10 nm u odnosu na česticu prečnika 10 </a:t>
            </a:r>
            <a:r>
              <a:rPr lang="sr-Latn-CS" sz="2400" b="1" dirty="0" smtClean="0">
                <a:sym typeface="Symbol"/>
              </a:rPr>
              <a:t>m, pri sadržaju od 1 % u osnovi:</a:t>
            </a:r>
            <a:endParaRPr lang="sr-Latn-CS" sz="24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3124200"/>
          <a:ext cx="85344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/>
                <a:gridCol w="2590800"/>
                <a:gridCol w="2667000"/>
              </a:tblGrid>
              <a:tr h="370840">
                <a:tc>
                  <a:txBody>
                    <a:bodyPr/>
                    <a:lstStyle/>
                    <a:p>
                      <a:r>
                        <a:rPr lang="sr-Latn-CS" sz="2400" dirty="0" smtClean="0"/>
                        <a:t>Prečnik čestice</a:t>
                      </a:r>
                      <a:endParaRPr lang="sr-Latn-C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2400" dirty="0" smtClean="0"/>
                        <a:t>10 nm</a:t>
                      </a:r>
                      <a:endParaRPr lang="sr-Latn-C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2400" dirty="0" smtClean="0"/>
                        <a:t>10 </a:t>
                      </a:r>
                      <a:r>
                        <a:rPr lang="sr-Latn-CS" sz="2400" dirty="0" smtClean="0">
                          <a:sym typeface="Symbol"/>
                        </a:rPr>
                        <a:t>m</a:t>
                      </a:r>
                      <a:endParaRPr lang="sr-Latn-C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sz="2400" dirty="0" smtClean="0"/>
                        <a:t>Broj</a:t>
                      </a:r>
                      <a:r>
                        <a:rPr lang="sr-Latn-CS" sz="2400" baseline="0" dirty="0" smtClean="0"/>
                        <a:t> č</a:t>
                      </a:r>
                      <a:r>
                        <a:rPr lang="sr-Latn-CS" sz="2400" dirty="0" smtClean="0"/>
                        <a:t>estica u cm</a:t>
                      </a:r>
                      <a:r>
                        <a:rPr lang="sr-Latn-CS" sz="2400" baseline="30000" dirty="0" smtClean="0"/>
                        <a:t>3</a:t>
                      </a:r>
                      <a:endParaRPr lang="sr-Latn-C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2400" dirty="0" smtClean="0"/>
                        <a:t>1,9x10</a:t>
                      </a:r>
                      <a:r>
                        <a:rPr lang="sr-Latn-CS" sz="2400" baseline="30000" dirty="0" smtClean="0"/>
                        <a:t>16</a:t>
                      </a:r>
                      <a:endParaRPr lang="sr-Latn-C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2400" baseline="0" dirty="0" smtClean="0"/>
                        <a:t>1,9x10</a:t>
                      </a:r>
                      <a:r>
                        <a:rPr lang="sr-Latn-CS" sz="2400" baseline="30000" dirty="0" smtClean="0"/>
                        <a:t>10</a:t>
                      </a:r>
                      <a:endParaRPr lang="sr-Latn-CS" sz="2400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sz="2400" dirty="0" smtClean="0"/>
                        <a:t>Ukupna</a:t>
                      </a:r>
                      <a:r>
                        <a:rPr lang="sr-Latn-CS" sz="2400" baseline="0" dirty="0" smtClean="0"/>
                        <a:t> p</a:t>
                      </a:r>
                      <a:r>
                        <a:rPr lang="sr-Latn-CS" sz="2400" dirty="0" smtClean="0"/>
                        <a:t>ovršina čestica</a:t>
                      </a:r>
                      <a:endParaRPr lang="sr-Latn-C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2400" dirty="0" smtClean="0"/>
                        <a:t>6 m</a:t>
                      </a:r>
                      <a:r>
                        <a:rPr lang="sr-Latn-CS" sz="2400" baseline="30000" dirty="0" smtClean="0"/>
                        <a:t>2</a:t>
                      </a:r>
                      <a:endParaRPr lang="sr-Latn-C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2400" dirty="0" smtClean="0"/>
                        <a:t>0,06 m</a:t>
                      </a:r>
                      <a:r>
                        <a:rPr lang="sr-Latn-CS" sz="2400" baseline="30000" dirty="0" smtClean="0"/>
                        <a:t>2</a:t>
                      </a:r>
                      <a:endParaRPr lang="sr-Latn-C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sz="2400" dirty="0" smtClean="0"/>
                        <a:t>Srednje rastojanje između čestica l</a:t>
                      </a:r>
                      <a:endParaRPr lang="sr-Latn-C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2400" dirty="0" smtClean="0"/>
                        <a:t>85 nm</a:t>
                      </a:r>
                      <a:endParaRPr lang="sr-Latn-C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2400" dirty="0" smtClean="0"/>
                        <a:t>8500 nm=8,5 </a:t>
                      </a:r>
                      <a:r>
                        <a:rPr lang="sr-Latn-CS" sz="2400" dirty="0" smtClean="0">
                          <a:sym typeface="Symbol"/>
                        </a:rPr>
                        <a:t>m</a:t>
                      </a:r>
                      <a:endParaRPr lang="sr-Latn-C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>
          <a:xfrm>
            <a:off x="304800" y="2362200"/>
            <a:ext cx="8610600" cy="4343400"/>
            <a:chOff x="304800" y="1819870"/>
            <a:chExt cx="8610600" cy="4343400"/>
          </a:xfrm>
        </p:grpSpPr>
        <p:pic>
          <p:nvPicPr>
            <p:cNvPr id="5" name="Picture 3" descr="C:\Users\Digital\Pictures\слайд 6.jpg"/>
            <p:cNvPicPr>
              <a:picLocks noChangeAspect="1" noChangeArrowheads="1"/>
            </p:cNvPicPr>
            <p:nvPr/>
          </p:nvPicPr>
          <p:blipFill>
            <a:blip r:embed="rId2">
              <a:lum contrast="30000"/>
            </a:blip>
            <a:srcRect/>
            <a:stretch>
              <a:fillRect/>
            </a:stretch>
          </p:blipFill>
          <p:spPr bwMode="auto">
            <a:xfrm rot="10800000">
              <a:off x="304800" y="2362200"/>
              <a:ext cx="4038600" cy="3437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Рисунок 1" descr="Слайд 3. Слияние приповерхностный слоев2.jp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575757"/>
                </a:clrFrom>
                <a:clrTo>
                  <a:srgbClr val="575757">
                    <a:alpha val="0"/>
                  </a:srgbClr>
                </a:clrTo>
              </a:clrChange>
              <a:lum/>
            </a:blip>
            <a:srcRect/>
            <a:stretch>
              <a:fillRect/>
            </a:stretch>
          </p:blipFill>
          <p:spPr bwMode="auto">
            <a:xfrm>
              <a:off x="5105400" y="2590800"/>
              <a:ext cx="3810000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381000" y="1819870"/>
              <a:ext cx="1524000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sr-Latn-CS" b="1" dirty="0" smtClean="0"/>
                <a:t>Nepotpuno ojačana osnova</a:t>
              </a:r>
              <a:endParaRPr lang="sr-Latn-CS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696200" y="5239940"/>
              <a:ext cx="1219200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Potpuno ojačana</a:t>
              </a:r>
            </a:p>
            <a:p>
              <a:r>
                <a:rPr lang="sr-Latn-CS" b="1" dirty="0"/>
                <a:t>o</a:t>
              </a:r>
              <a:r>
                <a:rPr lang="sr-Latn-CS" b="1" dirty="0" smtClean="0"/>
                <a:t>snova</a:t>
              </a:r>
              <a:endParaRPr lang="sr-Latn-CS" b="1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rot="10800000" flipV="1">
              <a:off x="3048000" y="2667000"/>
              <a:ext cx="106680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572000" y="2514600"/>
              <a:ext cx="15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Nanočestica 10 nm</a:t>
              </a:r>
              <a:endParaRPr lang="sr-Latn-CS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24200" y="2057400"/>
              <a:ext cx="15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Mikročestica 10 </a:t>
              </a:r>
              <a:r>
                <a:rPr lang="sr-Latn-CS" b="1" dirty="0" smtClean="0">
                  <a:sym typeface="Symbol"/>
                </a:rPr>
                <a:t></a:t>
              </a:r>
              <a:r>
                <a:rPr lang="sr-Latn-CS" b="1" dirty="0" smtClean="0"/>
                <a:t>m</a:t>
              </a:r>
              <a:endParaRPr lang="sr-Latn-CS" b="1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rot="16200000" flipH="1">
              <a:off x="1600200" y="2895600"/>
              <a:ext cx="68580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76200" y="228600"/>
            <a:ext cx="441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Ojačavajuće čestice d=10 </a:t>
            </a:r>
            <a:r>
              <a:rPr lang="sr-Latn-C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</a:t>
            </a:r>
            <a:r>
              <a:rPr lang="sr-Latn-C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 daju nepotpuno ojačanu osnovu, jer se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uređena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polja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C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 po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klapaju</a:t>
            </a:r>
            <a:endParaRPr lang="sr-Latn-C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Latn-C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rastojanje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izme</a:t>
            </a:r>
            <a:r>
              <a:rPr lang="sr-Latn-C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đu čestica </a:t>
            </a:r>
          </a:p>
          <a:p>
            <a:pPr algn="ctr"/>
            <a:r>
              <a:rPr lang="sr-Latn-C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8,5</a:t>
            </a:r>
            <a:r>
              <a:rPr lang="sr-Latn-C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</a:t>
            </a:r>
            <a:r>
              <a:rPr lang="sr-Latn-C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&gt;1</a:t>
            </a:r>
            <a:r>
              <a:rPr lang="sr-Latn-C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</a:t>
            </a:r>
            <a:r>
              <a:rPr lang="sr-Latn-C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sr-Latn-C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0" y="228600"/>
            <a:ext cx="449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Ojačavajuće čestice d=10 </a:t>
            </a:r>
            <a:r>
              <a:rPr lang="sr-Latn-C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n</a:t>
            </a:r>
            <a:r>
              <a:rPr lang="sr-Latn-C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 daju potpuno ojačanu osnovu jer se </a:t>
            </a:r>
            <a:r>
              <a:rPr lang="en-US" sz="2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uređena</a:t>
            </a: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polja</a:t>
            </a: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poklapaju</a:t>
            </a:r>
            <a:endParaRPr lang="sr-Latn-C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Latn-C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rastojanje</a:t>
            </a: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izme</a:t>
            </a:r>
            <a:r>
              <a:rPr lang="sr-Latn-C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đu čestica 85nm</a:t>
            </a: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&lt;1</a:t>
            </a:r>
            <a:r>
              <a:rPr lang="sr-Latn-C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</a:t>
            </a:r>
            <a:r>
              <a:rPr lang="sr-Latn-C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sr-Latn-C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2540</TotalTime>
  <Words>1415</Words>
  <Application>Microsoft Office PowerPoint</Application>
  <PresentationFormat>On-screen Show (4:3)</PresentationFormat>
  <Paragraphs>368</Paragraphs>
  <Slides>38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Symbol</vt:lpstr>
      <vt:lpstr>Office Theme</vt:lpstr>
      <vt:lpstr>Microsoft Excel 97-2003 Worksheet</vt:lpstr>
      <vt:lpstr>KOMPOZITNI MATERIJALI</vt:lpstr>
      <vt:lpstr>PARTIKULITNI NANOKOMPOZITNI MATERIJALI</vt:lpstr>
      <vt:lpstr>PowerPoint Presentation</vt:lpstr>
      <vt:lpstr>PowerPoint Presentation</vt:lpstr>
      <vt:lpstr>Mehanizam ojačavanja kod nanokompozitnih mateirijala sa polimernom osnovom - primarni</vt:lpstr>
      <vt:lpstr>PowerPoint Presentation</vt:lpstr>
      <vt:lpstr>PowerPoint Presentation</vt:lpstr>
      <vt:lpstr>PowerPoint Presentation</vt:lpstr>
      <vt:lpstr>PowerPoint Presentation</vt:lpstr>
      <vt:lpstr>Aglomerati i agregati</vt:lpstr>
      <vt:lpstr>Ojačavanje česticama koje su u obliku aglomerata i agregata</vt:lpstr>
      <vt:lpstr>Izbegavanje pojave aglomerata i agregata -funkcionalizacija čestica-</vt:lpstr>
      <vt:lpstr>Mehanizam ojačavanja kod nanokompozitnih mateirijala sa polimernom osnovom - sekundarni</vt:lpstr>
      <vt:lpstr>Mehanizmi ojačavanja nanokompozitnih materijala sa metalnom i keramičkom osnovom</vt:lpstr>
      <vt:lpstr>Dobijanje nanočestica</vt:lpstr>
      <vt:lpstr>Mlevenje</vt:lpstr>
      <vt:lpstr>Piroliza</vt:lpstr>
      <vt:lpstr>Laserska piroliza</vt:lpstr>
      <vt:lpstr>Piroliza plamenom</vt:lpstr>
      <vt:lpstr>Proizvodnja nanopartikulitnih kompozitnih materijala</vt:lpstr>
      <vt:lpstr>In situ polimerizacija</vt:lpstr>
      <vt:lpstr>PowerPoint Presentation</vt:lpstr>
      <vt:lpstr>Umešavanje u rastop</vt:lpstr>
      <vt:lpstr>Umešavanje u monomer pre  polimerizacije</vt:lpstr>
      <vt:lpstr>Poliamid (PA) + Montmorilonit</vt:lpstr>
      <vt:lpstr>PowerPoint Presentation</vt:lpstr>
      <vt:lpstr>PowerPoint Presentation</vt:lpstr>
      <vt:lpstr>Epoksidna smola + ZrP/guma sa polimernim slojem (do 5 %)</vt:lpstr>
      <vt:lpstr>Polistiren + Montmorilonit</vt:lpstr>
      <vt:lpstr>PowerPoint Presentation</vt:lpstr>
      <vt:lpstr>Nanopartikulitni kompozitni materijali otporni na habanje</vt:lpstr>
      <vt:lpstr>Polimetilmetakrilat + SiO2 (Silika)</vt:lpstr>
      <vt:lpstr>Nanopartikulitni materijali sa keramičkom osnovom + 20-30% čestica</vt:lpstr>
      <vt:lpstr>PowerPoint Presentation</vt:lpstr>
      <vt:lpstr>Vrste nanočestica i oblast primene -metalna osnova-</vt:lpstr>
      <vt:lpstr>PowerPoint Presentation</vt:lpstr>
      <vt:lpstr>PowerPoint Presentation</vt:lpstr>
      <vt:lpstr>PowerPoint Presentation</vt:lpstr>
    </vt:vector>
  </TitlesOfParts>
  <Company>Corona Computers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PARTIKULITNI NANOKOMPOZITNI MATERIJALI</dc:title>
  <dc:creator>Korisnik</dc:creator>
  <cp:lastModifiedBy>Sebastian Baloš</cp:lastModifiedBy>
  <cp:revision>233</cp:revision>
  <dcterms:created xsi:type="dcterms:W3CDTF">2011-01-29T13:30:44Z</dcterms:created>
  <dcterms:modified xsi:type="dcterms:W3CDTF">2015-09-16T07:59:54Z</dcterms:modified>
</cp:coreProperties>
</file>